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22" d="100"/>
          <a:sy n="122" d="100"/>
        </p:scale>
        <p:origin x="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004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5141" y="1798632"/>
            <a:ext cx="4993717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024" b="1" kern="0" spc="72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Structure du Portfolio SPA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2371616" y="2457638"/>
            <a:ext cx="4400769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kern="0" spc="72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Architecture et effets interactifs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3404311" y="3239959"/>
            <a:ext cx="2335378" cy="410108"/>
          </a:xfrm>
          <a:custGeom>
            <a:avLst/>
            <a:gdLst/>
            <a:ahLst/>
            <a:cxnLst/>
            <a:rect l="l" t="t" r="r" b="b"/>
            <a:pathLst>
              <a:path w="2335378" h="410108">
                <a:moveTo>
                  <a:pt x="205054" y="0"/>
                </a:moveTo>
                <a:moveTo>
                  <a:pt x="205054" y="0"/>
                </a:moveTo>
                <a:lnTo>
                  <a:pt x="2130323" y="0"/>
                </a:lnTo>
                <a:quadBezTo>
                  <a:pt x="2335378" y="0"/>
                  <a:pt x="2335378" y="205054"/>
                </a:quadBezTo>
                <a:lnTo>
                  <a:pt x="2335378" y="205054"/>
                </a:lnTo>
                <a:quadBezTo>
                  <a:pt x="2335378" y="410108"/>
                  <a:pt x="2130323" y="410108"/>
                </a:quadBezTo>
                <a:lnTo>
                  <a:pt x="205054" y="410108"/>
                </a:lnTo>
                <a:quadBezTo>
                  <a:pt x="0" y="410108"/>
                  <a:pt x="0" y="205054"/>
                </a:quadBezTo>
                <a:lnTo>
                  <a:pt x="0" y="205054"/>
                </a:lnTo>
                <a:quadBezTo>
                  <a:pt x="0" y="0"/>
                  <a:pt x="205054" y="0"/>
                </a:quadBezTo>
                <a:close/>
              </a:path>
            </a:pathLst>
          </a:custGeom>
          <a:solidFill>
            <a:srgbClr val="03967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401" y="3329799"/>
            <a:ext cx="230429" cy="23042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129829" y="3202011"/>
            <a:ext cx="1543766" cy="40395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296" dirty="0" smtClean="0">
                <a:solidFill>
                  <a:srgbClr val="FFFFFF"/>
                </a:solidFill>
                <a:latin typeface="Noto Sans" pitchFamily="34" charset="0"/>
                <a:ea typeface="Noto Sans" pitchFamily="34" charset="-122"/>
              </a:rPr>
              <a:t>Juliette ALOKPA</a:t>
            </a:r>
            <a:endParaRPr lang="en-US" sz="144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205" y="131493"/>
            <a:ext cx="8711123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À Propos avec effet 3D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372936" y="1632376"/>
            <a:ext cx="8158184" cy="0"/>
          </a:xfrm>
          <a:custGeom>
            <a:avLst/>
            <a:gdLst/>
            <a:ahLst/>
            <a:cxnLst/>
            <a:rect l="l" t="t" r="r" b="b"/>
            <a:pathLst>
              <a:path w="8158184">
                <a:moveTo>
                  <a:pt x="0" y="0"/>
                </a:moveTo>
                <a:moveTo>
                  <a:pt x="0" y="0"/>
                </a:moveTo>
                <a:lnTo>
                  <a:pt x="8158184" y="0"/>
                </a:lnTo>
              </a:path>
            </a:pathLst>
          </a:custGeom>
          <a:noFill/>
          <a:ln w="152400">
            <a:solidFill>
              <a:srgbClr val="039674"/>
            </a:solidFill>
            <a:prstDash val="solid"/>
            <a:headEnd type="none"/>
            <a:tailEnd type="arrow"/>
          </a:ln>
        </p:spPr>
      </p:sp>
      <p:sp>
        <p:nvSpPr>
          <p:cNvPr id="4" name="Shape 2"/>
          <p:cNvSpPr/>
          <p:nvPr/>
        </p:nvSpPr>
        <p:spPr>
          <a:xfrm>
            <a:off x="1027484" y="1095076"/>
            <a:ext cx="972126" cy="972126"/>
          </a:xfrm>
          <a:custGeom>
            <a:avLst/>
            <a:gdLst/>
            <a:ahLst/>
            <a:cxnLst/>
            <a:rect l="l" t="t" r="r" b="b"/>
            <a:pathLst>
              <a:path w="972126" h="972126">
                <a:moveTo>
                  <a:pt x="486063" y="0"/>
                </a:moveTo>
                <a:moveTo>
                  <a:pt x="486063" y="0"/>
                </a:moveTo>
                <a:cubicBezTo>
                  <a:pt x="754329" y="0"/>
                  <a:pt x="972126" y="217798"/>
                  <a:pt x="972126" y="486063"/>
                </a:cubicBezTo>
                <a:cubicBezTo>
                  <a:pt x="972126" y="754329"/>
                  <a:pt x="754329" y="972126"/>
                  <a:pt x="486063" y="972126"/>
                </a:cubicBezTo>
                <a:cubicBezTo>
                  <a:pt x="217798" y="972126"/>
                  <a:pt x="0" y="754329"/>
                  <a:pt x="0" y="486063"/>
                </a:cubicBezTo>
                <a:cubicBezTo>
                  <a:pt x="0" y="217798"/>
                  <a:pt x="217798" y="0"/>
                  <a:pt x="486063" y="0"/>
                </a:cubicBezTo>
                <a:close/>
              </a:path>
            </a:pathLst>
          </a:custGeom>
          <a:solidFill>
            <a:srgbClr val="03967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694" y="1334286"/>
            <a:ext cx="493706" cy="493706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5622" y="2874193"/>
            <a:ext cx="1787594" cy="0"/>
          </a:xfrm>
          <a:custGeom>
            <a:avLst/>
            <a:gdLst/>
            <a:ahLst/>
            <a:cxnLst/>
            <a:rect l="l" t="t" r="r" b="b"/>
            <a:pathLst>
              <a:path w="1787594">
                <a:moveTo>
                  <a:pt x="0" y="0"/>
                </a:moveTo>
                <a:moveTo>
                  <a:pt x="0" y="0"/>
                </a:moveTo>
                <a:lnTo>
                  <a:pt x="1787594" y="0"/>
                </a:lnTo>
              </a:path>
            </a:pathLst>
          </a:custGeom>
          <a:noFill/>
          <a:ln w="8680">
            <a:solidFill>
              <a:srgbClr val="E1E1E1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3162019" y="1095076"/>
            <a:ext cx="972126" cy="972126"/>
          </a:xfrm>
          <a:custGeom>
            <a:avLst/>
            <a:gdLst/>
            <a:ahLst/>
            <a:cxnLst/>
            <a:rect l="l" t="t" r="r" b="b"/>
            <a:pathLst>
              <a:path w="972126" h="972126">
                <a:moveTo>
                  <a:pt x="486063" y="0"/>
                </a:moveTo>
                <a:moveTo>
                  <a:pt x="486063" y="0"/>
                </a:moveTo>
                <a:cubicBezTo>
                  <a:pt x="754329" y="0"/>
                  <a:pt x="972126" y="217798"/>
                  <a:pt x="972126" y="486063"/>
                </a:cubicBezTo>
                <a:cubicBezTo>
                  <a:pt x="972126" y="754329"/>
                  <a:pt x="754329" y="972126"/>
                  <a:pt x="486063" y="972126"/>
                </a:cubicBezTo>
                <a:cubicBezTo>
                  <a:pt x="217798" y="972126"/>
                  <a:pt x="0" y="754329"/>
                  <a:pt x="0" y="486063"/>
                </a:cubicBezTo>
                <a:cubicBezTo>
                  <a:pt x="0" y="217798"/>
                  <a:pt x="217798" y="0"/>
                  <a:pt x="486063" y="0"/>
                </a:cubicBezTo>
                <a:close/>
              </a:path>
            </a:pathLst>
          </a:custGeom>
          <a:solidFill>
            <a:srgbClr val="03967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841" y="1391898"/>
            <a:ext cx="378481" cy="378481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195882" y="1095076"/>
            <a:ext cx="972126" cy="972126"/>
          </a:xfrm>
          <a:custGeom>
            <a:avLst/>
            <a:gdLst/>
            <a:ahLst/>
            <a:cxnLst/>
            <a:rect l="l" t="t" r="r" b="b"/>
            <a:pathLst>
              <a:path w="972126" h="972126">
                <a:moveTo>
                  <a:pt x="486063" y="0"/>
                </a:moveTo>
                <a:moveTo>
                  <a:pt x="486063" y="0"/>
                </a:moveTo>
                <a:cubicBezTo>
                  <a:pt x="754329" y="0"/>
                  <a:pt x="972126" y="217798"/>
                  <a:pt x="972126" y="486063"/>
                </a:cubicBezTo>
                <a:cubicBezTo>
                  <a:pt x="972126" y="754329"/>
                  <a:pt x="754329" y="972126"/>
                  <a:pt x="486063" y="972126"/>
                </a:cubicBezTo>
                <a:cubicBezTo>
                  <a:pt x="217798" y="972126"/>
                  <a:pt x="0" y="754329"/>
                  <a:pt x="0" y="486063"/>
                </a:cubicBezTo>
                <a:cubicBezTo>
                  <a:pt x="0" y="217798"/>
                  <a:pt x="217798" y="0"/>
                  <a:pt x="486063" y="0"/>
                </a:cubicBezTo>
                <a:close/>
              </a:path>
            </a:pathLst>
          </a:custGeom>
          <a:solidFill>
            <a:srgbClr val="039674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8085" y="1303586"/>
            <a:ext cx="567722" cy="555106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129075" y="1095076"/>
            <a:ext cx="972126" cy="972126"/>
          </a:xfrm>
          <a:custGeom>
            <a:avLst/>
            <a:gdLst/>
            <a:ahLst/>
            <a:cxnLst/>
            <a:rect l="l" t="t" r="r" b="b"/>
            <a:pathLst>
              <a:path w="972126" h="972126">
                <a:moveTo>
                  <a:pt x="486063" y="0"/>
                </a:moveTo>
                <a:moveTo>
                  <a:pt x="486063" y="0"/>
                </a:moveTo>
                <a:cubicBezTo>
                  <a:pt x="754329" y="0"/>
                  <a:pt x="972126" y="217798"/>
                  <a:pt x="972126" y="486063"/>
                </a:cubicBezTo>
                <a:cubicBezTo>
                  <a:pt x="972126" y="754329"/>
                  <a:pt x="754329" y="972126"/>
                  <a:pt x="486063" y="972126"/>
                </a:cubicBezTo>
                <a:cubicBezTo>
                  <a:pt x="217798" y="972126"/>
                  <a:pt x="0" y="754329"/>
                  <a:pt x="0" y="486063"/>
                </a:cubicBezTo>
                <a:cubicBezTo>
                  <a:pt x="0" y="217798"/>
                  <a:pt x="217798" y="0"/>
                  <a:pt x="486063" y="0"/>
                </a:cubicBezTo>
                <a:close/>
              </a:path>
            </a:pathLst>
          </a:custGeom>
          <a:solidFill>
            <a:srgbClr val="039674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282" y="1379282"/>
            <a:ext cx="403713" cy="403713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2696733" y="2874193"/>
            <a:ext cx="1787594" cy="0"/>
          </a:xfrm>
          <a:custGeom>
            <a:avLst/>
            <a:gdLst/>
            <a:ahLst/>
            <a:cxnLst/>
            <a:rect l="l" t="t" r="r" b="b"/>
            <a:pathLst>
              <a:path w="1787594">
                <a:moveTo>
                  <a:pt x="0" y="0"/>
                </a:moveTo>
                <a:moveTo>
                  <a:pt x="0" y="0"/>
                </a:moveTo>
                <a:lnTo>
                  <a:pt x="1787594" y="0"/>
                </a:lnTo>
              </a:path>
            </a:pathLst>
          </a:custGeom>
          <a:noFill/>
          <a:ln w="8680">
            <a:solidFill>
              <a:srgbClr val="E1E1E1"/>
            </a:solidFill>
            <a:prstDash val="solid"/>
            <a:headEnd type="none"/>
            <a:tailEnd type="none"/>
          </a:ln>
        </p:spPr>
      </p:sp>
      <p:sp>
        <p:nvSpPr>
          <p:cNvPr id="14" name="Shape 8"/>
          <p:cNvSpPr/>
          <p:nvPr/>
        </p:nvSpPr>
        <p:spPr>
          <a:xfrm>
            <a:off x="4803749" y="2874193"/>
            <a:ext cx="1787594" cy="0"/>
          </a:xfrm>
          <a:custGeom>
            <a:avLst/>
            <a:gdLst/>
            <a:ahLst/>
            <a:cxnLst/>
            <a:rect l="l" t="t" r="r" b="b"/>
            <a:pathLst>
              <a:path w="1787594">
                <a:moveTo>
                  <a:pt x="0" y="0"/>
                </a:moveTo>
                <a:moveTo>
                  <a:pt x="0" y="0"/>
                </a:moveTo>
                <a:lnTo>
                  <a:pt x="1787594" y="0"/>
                </a:lnTo>
              </a:path>
            </a:pathLst>
          </a:custGeom>
          <a:noFill/>
          <a:ln w="8680">
            <a:solidFill>
              <a:srgbClr val="E1E1E1"/>
            </a:solidFill>
            <a:prstDash val="solid"/>
            <a:headEnd type="none"/>
            <a:tailEnd type="none"/>
          </a:ln>
        </p:spPr>
      </p:sp>
      <p:sp>
        <p:nvSpPr>
          <p:cNvPr id="15" name="Shape 9"/>
          <p:cNvSpPr/>
          <p:nvPr/>
        </p:nvSpPr>
        <p:spPr>
          <a:xfrm>
            <a:off x="6826842" y="2874193"/>
            <a:ext cx="1787594" cy="0"/>
          </a:xfrm>
          <a:custGeom>
            <a:avLst/>
            <a:gdLst/>
            <a:ahLst/>
            <a:cxnLst/>
            <a:rect l="l" t="t" r="r" b="b"/>
            <a:pathLst>
              <a:path w="1787594">
                <a:moveTo>
                  <a:pt x="0" y="0"/>
                </a:moveTo>
                <a:moveTo>
                  <a:pt x="0" y="0"/>
                </a:moveTo>
                <a:lnTo>
                  <a:pt x="1787594" y="0"/>
                </a:lnTo>
              </a:path>
            </a:pathLst>
          </a:custGeom>
          <a:noFill/>
          <a:ln w="8680">
            <a:solidFill>
              <a:srgbClr val="E1E1E1"/>
            </a:solidFill>
            <a:prstDash val="solid"/>
            <a:headEnd type="none"/>
            <a:tailEnd type="none"/>
          </a:ln>
        </p:spPr>
      </p:sp>
      <p:sp>
        <p:nvSpPr>
          <p:cNvPr id="16" name="Text 10"/>
          <p:cNvSpPr/>
          <p:nvPr/>
        </p:nvSpPr>
        <p:spPr>
          <a:xfrm>
            <a:off x="525622" y="2151817"/>
            <a:ext cx="1829546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Bloc principal flottant</a:t>
            </a:r>
            <a:endParaRPr lang="en-US" sz="1440" dirty="0"/>
          </a:p>
        </p:txBody>
      </p:sp>
      <p:sp>
        <p:nvSpPr>
          <p:cNvPr id="17" name="Text 11"/>
          <p:cNvSpPr/>
          <p:nvPr/>
        </p:nvSpPr>
        <p:spPr>
          <a:xfrm>
            <a:off x="525622" y="2874193"/>
            <a:ext cx="1829546" cy="1655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Combine révélation, parallaxe et effet glassmorphism avancé pour une présentation visuelle distinctive.</a:t>
            </a:r>
            <a:endParaRPr lang="en-US" sz="1440" dirty="0"/>
          </a:p>
        </p:txBody>
      </p:sp>
      <p:sp>
        <p:nvSpPr>
          <p:cNvPr id="18" name="Text 12"/>
          <p:cNvSpPr/>
          <p:nvPr/>
        </p:nvSpPr>
        <p:spPr>
          <a:xfrm>
            <a:off x="2696733" y="2151817"/>
            <a:ext cx="1829546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Cartes d'expertise</a:t>
            </a:r>
            <a:endParaRPr lang="en-US" sz="1440" dirty="0"/>
          </a:p>
        </p:txBody>
      </p:sp>
      <p:sp>
        <p:nvSpPr>
          <p:cNvPr id="19" name="Text 13"/>
          <p:cNvSpPr/>
          <p:nvPr/>
        </p:nvSpPr>
        <p:spPr>
          <a:xfrm>
            <a:off x="2696733" y="2874193"/>
            <a:ext cx="1829546" cy="1655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Éléments interactifs avec effet 3D tilt réagissant aux mouvements de souris.</a:t>
            </a:r>
            <a:endParaRPr lang="en-US" sz="1440" dirty="0"/>
          </a:p>
        </p:txBody>
      </p:sp>
      <p:sp>
        <p:nvSpPr>
          <p:cNvPr id="20" name="Text 14"/>
          <p:cNvSpPr/>
          <p:nvPr/>
        </p:nvSpPr>
        <p:spPr>
          <a:xfrm>
            <a:off x="4803749" y="2151817"/>
            <a:ext cx="1829546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Effet glassmorphism</a:t>
            </a:r>
            <a:endParaRPr lang="en-US" sz="1440" dirty="0"/>
          </a:p>
        </p:txBody>
      </p:sp>
      <p:sp>
        <p:nvSpPr>
          <p:cNvPr id="21" name="Text 15"/>
          <p:cNvSpPr/>
          <p:nvPr/>
        </p:nvSpPr>
        <p:spPr>
          <a:xfrm>
            <a:off x="4803749" y="2874193"/>
            <a:ext cx="1829546" cy="1655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Fond translucide avec flou et bordure animée colorée pour un rendu moderne.</a:t>
            </a:r>
            <a:endParaRPr lang="en-US" sz="1440" dirty="0"/>
          </a:p>
        </p:txBody>
      </p:sp>
      <p:sp>
        <p:nvSpPr>
          <p:cNvPr id="22" name="Text 16"/>
          <p:cNvSpPr/>
          <p:nvPr/>
        </p:nvSpPr>
        <p:spPr>
          <a:xfrm>
            <a:off x="6826842" y="2151817"/>
            <a:ext cx="1829546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Animation tilt</a:t>
            </a:r>
            <a:endParaRPr lang="en-US" sz="1440" dirty="0"/>
          </a:p>
        </p:txBody>
      </p:sp>
      <p:sp>
        <p:nvSpPr>
          <p:cNvPr id="23" name="Text 17"/>
          <p:cNvSpPr/>
          <p:nvPr/>
        </p:nvSpPr>
        <p:spPr>
          <a:xfrm>
            <a:off x="6826842" y="2874193"/>
            <a:ext cx="1829546" cy="1655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Rotation 3D calculée selon position de souris, avec perspective pour profondeur visuelle.</a:t>
            </a:r>
            <a:endParaRPr lang="en-US" sz="14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205" y="131493"/>
            <a:ext cx="8711123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Compétences avec barres progressives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270139" y="859536"/>
            <a:ext cx="4124357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Marquee animé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270139" y="1137434"/>
            <a:ext cx="4124357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Défilement horizontal infini avec texte en contour, créant un effet visuel dynamique.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4786296" y="1722650"/>
            <a:ext cx="4087564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Barres progressives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4786296" y="1998860"/>
            <a:ext cx="4087564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Animation fluide des compétences avec transition de largeur déclenchée au défilement.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270139" y="2601011"/>
            <a:ext cx="4124357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Structure HTML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270139" y="2884475"/>
            <a:ext cx="4124357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Barres initialisées à 0% avec attributs data-progress définissant les valeurs cibles.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4786296" y="3490506"/>
            <a:ext cx="4087564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Animation JavaScript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4786296" y="3769157"/>
            <a:ext cx="4087564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Fonction détectant la visibilité de la section pour déclencher l'animation une seule fois.</a:t>
            </a:r>
            <a:endParaRPr lang="en-US" sz="1440" dirty="0"/>
          </a:p>
        </p:txBody>
      </p:sp>
      <p:sp>
        <p:nvSpPr>
          <p:cNvPr id="11" name="Shape 9"/>
          <p:cNvSpPr/>
          <p:nvPr/>
        </p:nvSpPr>
        <p:spPr>
          <a:xfrm>
            <a:off x="4577622" y="1325681"/>
            <a:ext cx="7315" cy="2457192"/>
          </a:xfrm>
          <a:custGeom>
            <a:avLst/>
            <a:gdLst/>
            <a:ahLst/>
            <a:cxnLst/>
            <a:rect l="l" t="t" r="r" b="b"/>
            <a:pathLst>
              <a:path w="7315" h="2457192">
                <a:moveTo>
                  <a:pt x="7315" y="2457192"/>
                </a:moveTo>
                <a:moveTo>
                  <a:pt x="7315" y="2457192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039674"/>
            </a:solidFill>
            <a:prstDash val="dash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4489839" y="378287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39674"/>
          </a:solidFill>
          <a:ln/>
        </p:spPr>
      </p:sp>
      <p:sp>
        <p:nvSpPr>
          <p:cNvPr id="13" name="Shape 11"/>
          <p:cNvSpPr/>
          <p:nvPr/>
        </p:nvSpPr>
        <p:spPr>
          <a:xfrm>
            <a:off x="4489839" y="291815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39674"/>
          </a:solidFill>
          <a:ln/>
        </p:spPr>
      </p:sp>
      <p:sp>
        <p:nvSpPr>
          <p:cNvPr id="14" name="Shape 12"/>
          <p:cNvSpPr/>
          <p:nvPr/>
        </p:nvSpPr>
        <p:spPr>
          <a:xfrm>
            <a:off x="4489839" y="205343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39674"/>
          </a:solidFill>
          <a:ln/>
        </p:spPr>
      </p:sp>
      <p:sp>
        <p:nvSpPr>
          <p:cNvPr id="15" name="Shape 13"/>
          <p:cNvSpPr/>
          <p:nvPr/>
        </p:nvSpPr>
        <p:spPr>
          <a:xfrm>
            <a:off x="4489839" y="118872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039674"/>
          </a:solidFill>
          <a:ln/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205" y="131493"/>
            <a:ext cx="8711123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Projets avec effets survol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437121" y="1056782"/>
            <a:ext cx="2462526" cy="3776609"/>
          </a:xfrm>
          <a:custGeom>
            <a:avLst/>
            <a:gdLst/>
            <a:ahLst/>
            <a:cxnLst/>
            <a:rect l="l" t="t" r="r" b="b"/>
            <a:pathLst>
              <a:path w="2462526" h="3776609">
                <a:moveTo>
                  <a:pt x="162303" y="0"/>
                </a:moveTo>
                <a:moveTo>
                  <a:pt x="162303" y="0"/>
                </a:moveTo>
                <a:lnTo>
                  <a:pt x="2300223" y="0"/>
                </a:lnTo>
                <a:quadBezTo>
                  <a:pt x="2462526" y="0"/>
                  <a:pt x="2462526" y="162303"/>
                </a:quadBezTo>
                <a:lnTo>
                  <a:pt x="2462526" y="3614306"/>
                </a:lnTo>
                <a:quadBezTo>
                  <a:pt x="2462526" y="3776609"/>
                  <a:pt x="2300223" y="3776609"/>
                </a:quadBezTo>
                <a:lnTo>
                  <a:pt x="162303" y="3776609"/>
                </a:lnTo>
                <a:quadBezTo>
                  <a:pt x="0" y="3776609"/>
                  <a:pt x="0" y="3614306"/>
                </a:quadBezTo>
                <a:lnTo>
                  <a:pt x="0" y="162303"/>
                </a:lnTo>
                <a:quadBezTo>
                  <a:pt x="0" y="0"/>
                  <a:pt x="162303" y="0"/>
                </a:quadBezTo>
                <a:close/>
              </a:path>
            </a:pathLst>
          </a:custGeom>
          <a:solidFill>
            <a:srgbClr val="039674">
              <a:alpha val="0"/>
            </a:srgbClr>
          </a:solidFill>
          <a:ln w="28575">
            <a:solidFill>
              <a:srgbClr val="03967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16248" y="4801429"/>
            <a:ext cx="1022361" cy="0"/>
          </a:xfrm>
          <a:custGeom>
            <a:avLst/>
            <a:gdLst/>
            <a:ahLst/>
            <a:cxnLst/>
            <a:rect l="l" t="t" r="r" b="b"/>
            <a:pathLst>
              <a:path w="1022361">
                <a:moveTo>
                  <a:pt x="0" y="0"/>
                </a:moveTo>
                <a:moveTo>
                  <a:pt x="0" y="0"/>
                </a:moveTo>
                <a:lnTo>
                  <a:pt x="1022361" y="0"/>
                </a:lnTo>
              </a:path>
            </a:pathLst>
          </a:custGeom>
          <a:noFill/>
          <a:ln w="61729">
            <a:solidFill>
              <a:srgbClr val="039674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3340737" y="1056782"/>
            <a:ext cx="2462526" cy="3776609"/>
          </a:xfrm>
          <a:custGeom>
            <a:avLst/>
            <a:gdLst/>
            <a:ahLst/>
            <a:cxnLst/>
            <a:rect l="l" t="t" r="r" b="b"/>
            <a:pathLst>
              <a:path w="2462526" h="3776609">
                <a:moveTo>
                  <a:pt x="162303" y="0"/>
                </a:moveTo>
                <a:moveTo>
                  <a:pt x="162303" y="0"/>
                </a:moveTo>
                <a:lnTo>
                  <a:pt x="2300223" y="0"/>
                </a:lnTo>
                <a:quadBezTo>
                  <a:pt x="2462526" y="0"/>
                  <a:pt x="2462526" y="162303"/>
                </a:quadBezTo>
                <a:lnTo>
                  <a:pt x="2462526" y="3614306"/>
                </a:lnTo>
                <a:quadBezTo>
                  <a:pt x="2462526" y="3776609"/>
                  <a:pt x="2300223" y="3776609"/>
                </a:quadBezTo>
                <a:lnTo>
                  <a:pt x="162303" y="3776609"/>
                </a:lnTo>
                <a:quadBezTo>
                  <a:pt x="0" y="3776609"/>
                  <a:pt x="0" y="3614306"/>
                </a:quadBezTo>
                <a:lnTo>
                  <a:pt x="0" y="162303"/>
                </a:lnTo>
                <a:quadBezTo>
                  <a:pt x="0" y="0"/>
                  <a:pt x="162303" y="0"/>
                </a:quadBezTo>
                <a:close/>
              </a:path>
            </a:pathLst>
          </a:custGeom>
          <a:solidFill>
            <a:srgbClr val="039674">
              <a:alpha val="0"/>
            </a:srgbClr>
          </a:solidFill>
          <a:ln w="28575">
            <a:solidFill>
              <a:srgbClr val="039674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019864" y="4801429"/>
            <a:ext cx="1022361" cy="0"/>
          </a:xfrm>
          <a:custGeom>
            <a:avLst/>
            <a:gdLst/>
            <a:ahLst/>
            <a:cxnLst/>
            <a:rect l="l" t="t" r="r" b="b"/>
            <a:pathLst>
              <a:path w="1022361">
                <a:moveTo>
                  <a:pt x="0" y="0"/>
                </a:moveTo>
                <a:moveTo>
                  <a:pt x="0" y="0"/>
                </a:moveTo>
                <a:lnTo>
                  <a:pt x="1022361" y="0"/>
                </a:lnTo>
              </a:path>
            </a:pathLst>
          </a:custGeom>
          <a:noFill/>
          <a:ln w="61729">
            <a:solidFill>
              <a:srgbClr val="039674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6244353" y="1056782"/>
            <a:ext cx="2462526" cy="3776609"/>
          </a:xfrm>
          <a:custGeom>
            <a:avLst/>
            <a:gdLst/>
            <a:ahLst/>
            <a:cxnLst/>
            <a:rect l="l" t="t" r="r" b="b"/>
            <a:pathLst>
              <a:path w="2462526" h="3776609">
                <a:moveTo>
                  <a:pt x="162303" y="0"/>
                </a:moveTo>
                <a:moveTo>
                  <a:pt x="162303" y="0"/>
                </a:moveTo>
                <a:lnTo>
                  <a:pt x="2300223" y="0"/>
                </a:lnTo>
                <a:quadBezTo>
                  <a:pt x="2462526" y="0"/>
                  <a:pt x="2462526" y="162303"/>
                </a:quadBezTo>
                <a:lnTo>
                  <a:pt x="2462526" y="3614306"/>
                </a:lnTo>
                <a:quadBezTo>
                  <a:pt x="2462526" y="3776609"/>
                  <a:pt x="2300223" y="3776609"/>
                </a:quadBezTo>
                <a:lnTo>
                  <a:pt x="162303" y="3776609"/>
                </a:lnTo>
                <a:quadBezTo>
                  <a:pt x="0" y="3776609"/>
                  <a:pt x="0" y="3614306"/>
                </a:quadBezTo>
                <a:lnTo>
                  <a:pt x="0" y="162303"/>
                </a:lnTo>
                <a:quadBezTo>
                  <a:pt x="0" y="0"/>
                  <a:pt x="162303" y="0"/>
                </a:quadBezTo>
                <a:close/>
              </a:path>
            </a:pathLst>
          </a:custGeom>
          <a:solidFill>
            <a:srgbClr val="039674">
              <a:alpha val="0"/>
            </a:srgbClr>
          </a:solidFill>
          <a:ln w="28575">
            <a:solidFill>
              <a:srgbClr val="03967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6923480" y="4801429"/>
            <a:ext cx="1022361" cy="0"/>
          </a:xfrm>
          <a:custGeom>
            <a:avLst/>
            <a:gdLst/>
            <a:ahLst/>
            <a:cxnLst/>
            <a:rect l="l" t="t" r="r" b="b"/>
            <a:pathLst>
              <a:path w="1022361">
                <a:moveTo>
                  <a:pt x="0" y="0"/>
                </a:moveTo>
                <a:moveTo>
                  <a:pt x="0" y="0"/>
                </a:moveTo>
                <a:lnTo>
                  <a:pt x="1022361" y="0"/>
                </a:lnTo>
              </a:path>
            </a:pathLst>
          </a:custGeom>
          <a:noFill/>
          <a:ln w="61729">
            <a:solidFill>
              <a:srgbClr val="039674"/>
            </a:solidFill>
            <a:prstDash val="solid"/>
            <a:headEnd type="none"/>
            <a:tailEnd type="none"/>
          </a:ln>
        </p:spPr>
      </p:sp>
      <p:sp>
        <p:nvSpPr>
          <p:cNvPr id="9" name="Text 7"/>
          <p:cNvSpPr/>
          <p:nvPr/>
        </p:nvSpPr>
        <p:spPr>
          <a:xfrm>
            <a:off x="597949" y="2900916"/>
            <a:ext cx="2140870" cy="407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Effet de survol dynamique</a:t>
            </a:r>
            <a:endParaRPr lang="en-US" sz="1440" dirty="0"/>
          </a:p>
        </p:txBody>
      </p:sp>
      <p:pic>
        <p:nvPicPr>
          <p:cNvPr id="10" name="Image 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49" y="1258179"/>
            <a:ext cx="2140870" cy="133804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97949" y="3308820"/>
            <a:ext cx="2140870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Cartes de projet avec transformation légère et effet de brillance au survol.</a:t>
            </a:r>
            <a:endParaRPr lang="en-US" sz="1440" dirty="0"/>
          </a:p>
        </p:txBody>
      </p:sp>
      <p:sp>
        <p:nvSpPr>
          <p:cNvPr id="12" name="Text 9"/>
          <p:cNvSpPr/>
          <p:nvPr/>
        </p:nvSpPr>
        <p:spPr>
          <a:xfrm>
            <a:off x="3501565" y="2900916"/>
            <a:ext cx="2140870" cy="407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Défilement horizontal</a:t>
            </a:r>
            <a:endParaRPr lang="en-US" sz="1440" dirty="0"/>
          </a:p>
        </p:txBody>
      </p:sp>
      <p:pic>
        <p:nvPicPr>
          <p:cNvPr id="13" name="Image 1" descr="https://oceandoc-ai.obs.ap-southeast-3.myhuaweicloud.com:443/image_1764230713776_SLjKVA.jpg"/>
          <p:cNvPicPr>
            <a:picLocks noChangeAspect="1"/>
          </p:cNvPicPr>
          <p:nvPr/>
        </p:nvPicPr>
        <p:blipFill>
          <a:blip r:embed="rId5"/>
          <a:srcRect t="16533" b="16533"/>
          <a:stretch/>
        </p:blipFill>
        <p:spPr>
          <a:xfrm>
            <a:off x="3501565" y="1213577"/>
            <a:ext cx="2140870" cy="142724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3501565" y="3308820"/>
            <a:ext cx="2140870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Témoignages avec snap-scroll pour une navigation fluide entre les cartes.</a:t>
            </a:r>
            <a:endParaRPr lang="en-US" sz="1440" dirty="0"/>
          </a:p>
        </p:txBody>
      </p:sp>
      <p:sp>
        <p:nvSpPr>
          <p:cNvPr id="15" name="Text 11"/>
          <p:cNvSpPr/>
          <p:nvPr/>
        </p:nvSpPr>
        <p:spPr>
          <a:xfrm>
            <a:off x="6405181" y="2900916"/>
            <a:ext cx="2140870" cy="407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Interactions formulaire</a:t>
            </a:r>
            <a:endParaRPr lang="en-US" sz="1440" dirty="0"/>
          </a:p>
        </p:txBody>
      </p:sp>
      <p:pic>
        <p:nvPicPr>
          <p:cNvPr id="16" name="Image 2" descr="https://oceandoc-ai.obs.ap-southeast-3.myhuaweicloud.com:443/image_1764230717598_6KDc3k.jpg"/>
          <p:cNvPicPr>
            <a:picLocks noChangeAspect="1"/>
          </p:cNvPicPr>
          <p:nvPr/>
        </p:nvPicPr>
        <p:blipFill>
          <a:blip r:embed="rId6"/>
          <a:srcRect t="16533" b="16533"/>
          <a:stretch/>
        </p:blipFill>
        <p:spPr>
          <a:xfrm>
            <a:off x="6405181" y="1213577"/>
            <a:ext cx="2140870" cy="142724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405181" y="3308820"/>
            <a:ext cx="2140870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Modal animée avec transitions fluides pour confirmation de soumission.</a:t>
            </a:r>
            <a:endParaRPr lang="en-US" sz="14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205" y="131493"/>
            <a:ext cx="8711123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Contact avec formulaire interactif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276674" y="1048817"/>
            <a:ext cx="301752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Soumission du formulaire</a:t>
            </a:r>
            <a:endParaRPr lang="en-US" sz="1440" dirty="0"/>
          </a:p>
        </p:txBody>
      </p:sp>
      <p:pic>
        <p:nvPicPr>
          <p:cNvPr id="4" name="Image 0" descr="https://oceandoc-ai.obs.ap-southeast-3.myhuaweicloud.com:443/image_1764230712049_DDL7EC.jpg"/>
          <p:cNvPicPr>
            <a:picLocks noChangeAspect="1"/>
          </p:cNvPicPr>
          <p:nvPr/>
        </p:nvPicPr>
        <p:blipFill>
          <a:blip r:embed="rId4"/>
          <a:srcRect l="12547" r="12547"/>
          <a:stretch/>
        </p:blipFill>
        <p:spPr>
          <a:xfrm>
            <a:off x="3401524" y="1043680"/>
            <a:ext cx="2340953" cy="17557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1053" y="1526134"/>
            <a:ext cx="3033142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Utilise preventDefault() pour bloquer le rechargement et appelle showModal() lors de la soumission.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276674" y="2960827"/>
            <a:ext cx="301752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Gestion de modal</a:t>
            </a:r>
            <a:endParaRPr lang="en-US" sz="1440" dirty="0"/>
          </a:p>
        </p:txBody>
      </p:sp>
      <p:pic>
        <p:nvPicPr>
          <p:cNvPr id="7" name="Image 1" descr="https://oceandoc-ai.obs.ap-southeast-3.myhuaweicloud.com:443/image_1764230714619_JQZ5fG.jpg"/>
          <p:cNvPicPr>
            <a:picLocks noChangeAspect="1"/>
          </p:cNvPicPr>
          <p:nvPr/>
        </p:nvPicPr>
        <p:blipFill>
          <a:blip r:embed="rId5"/>
          <a:srcRect l="12547" r="12547"/>
          <a:stretch/>
        </p:blipFill>
        <p:spPr>
          <a:xfrm>
            <a:off x="3401524" y="2939380"/>
            <a:ext cx="2340953" cy="175571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67530" y="3414935"/>
            <a:ext cx="3033142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Fonctions showModal() et hideModal() contrôlent l'apparition et la disparition avec transitions fluides.</a:t>
            </a:r>
            <a:endParaRPr lang="en-US" sz="1440" dirty="0"/>
          </a:p>
        </p:txBody>
      </p:sp>
      <p:sp>
        <p:nvSpPr>
          <p:cNvPr id="9" name="Text 5"/>
          <p:cNvSpPr/>
          <p:nvPr/>
        </p:nvSpPr>
        <p:spPr>
          <a:xfrm>
            <a:off x="5897880" y="1048817"/>
            <a:ext cx="301752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Effets visuels</a:t>
            </a:r>
            <a:endParaRPr lang="en-US" sz="1440" dirty="0"/>
          </a:p>
        </p:txBody>
      </p:sp>
      <p:sp>
        <p:nvSpPr>
          <p:cNvPr id="10" name="Text 6"/>
          <p:cNvSpPr/>
          <p:nvPr/>
        </p:nvSpPr>
        <p:spPr>
          <a:xfrm>
            <a:off x="5897880" y="1526112"/>
            <a:ext cx="3033142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Transitions CSS créent une animation d'ouverture et fermeture pour améliorer l'expérience utilisateur.</a:t>
            </a:r>
            <a:endParaRPr lang="en-US" sz="1440" dirty="0"/>
          </a:p>
        </p:txBody>
      </p:sp>
      <p:sp>
        <p:nvSpPr>
          <p:cNvPr id="11" name="Text 7"/>
          <p:cNvSpPr/>
          <p:nvPr/>
        </p:nvSpPr>
        <p:spPr>
          <a:xfrm>
            <a:off x="5897880" y="2960805"/>
            <a:ext cx="301752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Retour utilisateur</a:t>
            </a:r>
            <a:endParaRPr lang="en-US" sz="1440" dirty="0"/>
          </a:p>
        </p:txBody>
      </p:sp>
      <p:sp>
        <p:nvSpPr>
          <p:cNvPr id="12" name="Text 8"/>
          <p:cNvSpPr/>
          <p:nvPr/>
        </p:nvSpPr>
        <p:spPr>
          <a:xfrm>
            <a:off x="5904358" y="3414935"/>
            <a:ext cx="3033142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Affiche confirmation après envoi sans rechargement de page pour une meilleure expérience.</a:t>
            </a:r>
            <a:endParaRPr lang="en-US" sz="14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46126" y="2590995"/>
            <a:ext cx="4651748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Effets Visuels Globaux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276144" y="1180104"/>
            <a:ext cx="2591713" cy="16093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74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03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4367528" y="3414756"/>
            <a:ext cx="408945" cy="0"/>
          </a:xfrm>
          <a:custGeom>
            <a:avLst/>
            <a:gdLst/>
            <a:ahLst/>
            <a:cxnLst/>
            <a:rect l="l" t="t" r="r" b="b"/>
            <a:pathLst>
              <a:path w="408945">
                <a:moveTo>
                  <a:pt x="0" y="0"/>
                </a:moveTo>
                <a:moveTo>
                  <a:pt x="0" y="0"/>
                </a:moveTo>
                <a:lnTo>
                  <a:pt x="408945" y="0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205" y="131493"/>
            <a:ext cx="8711123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Canvas avec particules animées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86" y="973100"/>
            <a:ext cx="4209837" cy="170108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877" y="973100"/>
            <a:ext cx="4209837" cy="170108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286" y="2853664"/>
            <a:ext cx="4209898" cy="170078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425" y="2853664"/>
            <a:ext cx="4209898" cy="1700784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3787325" y="1969030"/>
            <a:ext cx="1569350" cy="1569350"/>
          </a:xfrm>
          <a:custGeom>
            <a:avLst/>
            <a:gdLst/>
            <a:ahLst/>
            <a:cxnLst/>
            <a:rect l="l" t="t" r="r" b="b"/>
            <a:pathLst>
              <a:path w="1569350" h="1569350">
                <a:moveTo>
                  <a:pt x="784675" y="0"/>
                </a:moveTo>
                <a:moveTo>
                  <a:pt x="784675" y="0"/>
                </a:moveTo>
                <a:cubicBezTo>
                  <a:pt x="1217749" y="0"/>
                  <a:pt x="1569350" y="351601"/>
                  <a:pt x="1569350" y="784675"/>
                </a:cubicBezTo>
                <a:cubicBezTo>
                  <a:pt x="1569350" y="1217749"/>
                  <a:pt x="1217749" y="1569350"/>
                  <a:pt x="784675" y="1569350"/>
                </a:cubicBezTo>
                <a:cubicBezTo>
                  <a:pt x="351601" y="1569350"/>
                  <a:pt x="0" y="1217749"/>
                  <a:pt x="0" y="784675"/>
                </a:cubicBezTo>
                <a:cubicBezTo>
                  <a:pt x="0" y="351601"/>
                  <a:pt x="351601" y="0"/>
                  <a:pt x="784675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39674"/>
            </a:solidFill>
            <a:prstDash val="solid"/>
          </a:ln>
        </p:spPr>
      </p:sp>
      <p:sp>
        <p:nvSpPr>
          <p:cNvPr id="8" name="Text 2"/>
          <p:cNvSpPr/>
          <p:nvPr/>
        </p:nvSpPr>
        <p:spPr>
          <a:xfrm>
            <a:off x="366908" y="1083974"/>
            <a:ext cx="4002593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Initialisation du canvas</a:t>
            </a:r>
            <a:endParaRPr lang="en-US" sz="1440" dirty="0"/>
          </a:p>
        </p:txBody>
      </p:sp>
      <p:sp>
        <p:nvSpPr>
          <p:cNvPr id="9" name="Text 3"/>
          <p:cNvSpPr/>
          <p:nvPr/>
        </p:nvSpPr>
        <p:spPr>
          <a:xfrm>
            <a:off x="386728" y="1589172"/>
            <a:ext cx="3400597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Création d'un élément canvas en arrière-plan, redimensionné à la taille de la fenêtre.</a:t>
            </a:r>
            <a:endParaRPr lang="en-US" sz="1440" dirty="0"/>
          </a:p>
        </p:txBody>
      </p:sp>
      <p:sp>
        <p:nvSpPr>
          <p:cNvPr id="10" name="Text 4"/>
          <p:cNvSpPr/>
          <p:nvPr/>
        </p:nvSpPr>
        <p:spPr>
          <a:xfrm>
            <a:off x="4670877" y="1083974"/>
            <a:ext cx="4050449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Création des particules</a:t>
            </a:r>
            <a:endParaRPr lang="en-US" sz="1440" dirty="0"/>
          </a:p>
        </p:txBody>
      </p:sp>
      <p:sp>
        <p:nvSpPr>
          <p:cNvPr id="11" name="Text 5"/>
          <p:cNvSpPr/>
          <p:nvPr/>
        </p:nvSpPr>
        <p:spPr>
          <a:xfrm>
            <a:off x="5239344" y="1589172"/>
            <a:ext cx="3481982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Génération de 50 objets avec positions, rayons, couleurs et vitesses aléatoires.</a:t>
            </a:r>
            <a:endParaRPr lang="en-US" sz="1440" dirty="0"/>
          </a:p>
        </p:txBody>
      </p:sp>
      <p:sp>
        <p:nvSpPr>
          <p:cNvPr id="12" name="Text 6"/>
          <p:cNvSpPr/>
          <p:nvPr/>
        </p:nvSpPr>
        <p:spPr>
          <a:xfrm>
            <a:off x="366908" y="2954248"/>
            <a:ext cx="3400597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Animation fluide</a:t>
            </a:r>
            <a:endParaRPr lang="en-US" sz="1440" dirty="0"/>
          </a:p>
        </p:txBody>
      </p:sp>
      <p:sp>
        <p:nvSpPr>
          <p:cNvPr id="13" name="Text 7"/>
          <p:cNvSpPr/>
          <p:nvPr/>
        </p:nvSpPr>
        <p:spPr>
          <a:xfrm>
            <a:off x="386728" y="3414018"/>
            <a:ext cx="3400597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Boucle principale qui efface, met à jour positions, inverse vitesses aux bords et dessine cercles.</a:t>
            </a:r>
            <a:endParaRPr lang="en-US" sz="1440" dirty="0"/>
          </a:p>
        </p:txBody>
      </p:sp>
      <p:sp>
        <p:nvSpPr>
          <p:cNvPr id="14" name="Text 8"/>
          <p:cNvSpPr/>
          <p:nvPr/>
        </p:nvSpPr>
        <p:spPr>
          <a:xfrm>
            <a:off x="5356675" y="2954248"/>
            <a:ext cx="3364651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Optimisation du rendu</a:t>
            </a:r>
            <a:endParaRPr lang="en-US" sz="1440" dirty="0"/>
          </a:p>
        </p:txBody>
      </p:sp>
      <p:sp>
        <p:nvSpPr>
          <p:cNvPr id="15" name="Text 9"/>
          <p:cNvSpPr/>
          <p:nvPr/>
        </p:nvSpPr>
        <p:spPr>
          <a:xfrm>
            <a:off x="5477745" y="3414018"/>
            <a:ext cx="3243581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Utilisation de requestAnimationFrame pour synchroniser le rafraîchissement avec la fréquence d'image du navigateur.</a:t>
            </a:r>
            <a:endParaRPr lang="en-US" sz="144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4658" y="2386364"/>
            <a:ext cx="734683" cy="73468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205" y="131493"/>
            <a:ext cx="8711123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Curseur personnalisé interactif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467" y="706954"/>
            <a:ext cx="3105066" cy="41400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467" y="706954"/>
            <a:ext cx="3105066" cy="41400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594480" y="3191791"/>
            <a:ext cx="72475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04</a:t>
            </a:r>
            <a:endParaRPr lang="en-US" sz="1440" dirty="0"/>
          </a:p>
        </p:txBody>
      </p:sp>
      <p:sp>
        <p:nvSpPr>
          <p:cNvPr id="6" name="Text 2"/>
          <p:cNvSpPr/>
          <p:nvPr/>
        </p:nvSpPr>
        <p:spPr>
          <a:xfrm>
            <a:off x="3433566" y="1869765"/>
            <a:ext cx="72475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01</a:t>
            </a:r>
            <a:endParaRPr lang="en-US" sz="1440" dirty="0"/>
          </a:p>
        </p:txBody>
      </p:sp>
      <p:sp>
        <p:nvSpPr>
          <p:cNvPr id="7" name="Text 3"/>
          <p:cNvSpPr/>
          <p:nvPr/>
        </p:nvSpPr>
        <p:spPr>
          <a:xfrm>
            <a:off x="4738044" y="1722535"/>
            <a:ext cx="72475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02</a:t>
            </a:r>
            <a:endParaRPr lang="en-US" sz="1440" dirty="0"/>
          </a:p>
        </p:txBody>
      </p:sp>
      <p:sp>
        <p:nvSpPr>
          <p:cNvPr id="8" name="Text 4"/>
          <p:cNvSpPr/>
          <p:nvPr/>
        </p:nvSpPr>
        <p:spPr>
          <a:xfrm>
            <a:off x="4917108" y="3027091"/>
            <a:ext cx="72475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03</a:t>
            </a:r>
            <a:endParaRPr lang="en-US" sz="1440" dirty="0"/>
          </a:p>
        </p:txBody>
      </p:sp>
      <p:pic>
        <p:nvPicPr>
          <p:cNvPr id="9" name="Image 2" descr="https://oceandoc-ai.obs.ap-southeast-3.myhuaweicloud.com:443/image_1764230720038_U2ZRa6.jp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44596" y="2304322"/>
            <a:ext cx="947929" cy="947929"/>
          </a:xfrm>
          <a:prstGeom prst="ellipse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58693" y="939111"/>
            <a:ext cx="2833736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Éléments HTML fixes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253537" y="1370708"/>
            <a:ext cx="2838893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008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Deux éléments #cursor-dot et #cursor-circle créent l'effet visuel du curseur personnalisé.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6002866" y="939111"/>
            <a:ext cx="2874389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Fonction updateCursor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6002866" y="1370686"/>
            <a:ext cx="286973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Suit la position de la souris et met à jour les coordonnées du curseur personnalisé.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258693" y="3171161"/>
            <a:ext cx="2833736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Transition CSS</a:t>
            </a:r>
            <a:endParaRPr lang="en-US" sz="1440" dirty="0"/>
          </a:p>
        </p:txBody>
      </p:sp>
      <p:sp>
        <p:nvSpPr>
          <p:cNvPr id="15" name="Text 10"/>
          <p:cNvSpPr/>
          <p:nvPr/>
        </p:nvSpPr>
        <p:spPr>
          <a:xfrm>
            <a:off x="253537" y="3595443"/>
            <a:ext cx="2838893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Anime la taille et la couleur du curseur lors du survol des éléments interactifs.</a:t>
            </a:r>
            <a:endParaRPr lang="en-US" sz="1440" dirty="0"/>
          </a:p>
        </p:txBody>
      </p:sp>
      <p:sp>
        <p:nvSpPr>
          <p:cNvPr id="16" name="Text 11"/>
          <p:cNvSpPr/>
          <p:nvPr/>
        </p:nvSpPr>
        <p:spPr>
          <a:xfrm>
            <a:off x="6002866" y="3171139"/>
            <a:ext cx="2874389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Détection d'éléments interactifs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6002866" y="3595443"/>
            <a:ext cx="286973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Identifie les éléments .hover-trigger, liens et boutons pour modifier l'apparence du curseur.</a:t>
            </a:r>
            <a:endParaRPr lang="en-US" sz="14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205" y="131493"/>
            <a:ext cx="8711123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Animations au défilement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62889" y="963275"/>
            <a:ext cx="4259020" cy="1739254"/>
          </a:xfrm>
          <a:custGeom>
            <a:avLst/>
            <a:gdLst/>
            <a:ahLst/>
            <a:cxnLst/>
            <a:rect l="l" t="t" r="r" b="b"/>
            <a:pathLst>
              <a:path w="4259020" h="1739254">
                <a:moveTo>
                  <a:pt x="191848" y="0"/>
                </a:moveTo>
                <a:moveTo>
                  <a:pt x="191848" y="0"/>
                </a:moveTo>
                <a:lnTo>
                  <a:pt x="4067172" y="0"/>
                </a:lnTo>
                <a:quadBezTo>
                  <a:pt x="4259020" y="0"/>
                  <a:pt x="4259020" y="217407"/>
                </a:quadBezTo>
                <a:lnTo>
                  <a:pt x="4259020" y="1521847"/>
                </a:lnTo>
                <a:quadBezTo>
                  <a:pt x="4259020" y="1739254"/>
                  <a:pt x="4067172" y="1739254"/>
                </a:quadBezTo>
                <a:lnTo>
                  <a:pt x="191848" y="1739254"/>
                </a:lnTo>
                <a:quadBezTo>
                  <a:pt x="0" y="1739254"/>
                  <a:pt x="0" y="1521847"/>
                </a:quadBezTo>
                <a:lnTo>
                  <a:pt x="0" y="217407"/>
                </a:lnTo>
                <a:quadBezTo>
                  <a:pt x="0" y="0"/>
                  <a:pt x="191848" y="0"/>
                </a:quadBezTo>
                <a:close/>
              </a:path>
            </a:pathLst>
          </a:custGeom>
          <a:solidFill>
            <a:srgbClr val="039674">
              <a:alpha val="0"/>
            </a:srgbClr>
          </a:solidFill>
          <a:ln w="19050">
            <a:solidFill>
              <a:srgbClr val="039674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8100000">
            <a:off x="3951420" y="2256917"/>
            <a:ext cx="539894" cy="31016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62785" y="2826285"/>
            <a:ext cx="4259275" cy="1739189"/>
          </a:xfrm>
          <a:custGeom>
            <a:avLst/>
            <a:gdLst/>
            <a:ahLst/>
            <a:cxnLst/>
            <a:rect l="l" t="t" r="r" b="b"/>
            <a:pathLst>
              <a:path w="4259275" h="1739189">
                <a:moveTo>
                  <a:pt x="217399" y="0"/>
                </a:moveTo>
                <a:moveTo>
                  <a:pt x="217399" y="0"/>
                </a:moveTo>
                <a:lnTo>
                  <a:pt x="4041877" y="0"/>
                </a:lnTo>
                <a:quadBezTo>
                  <a:pt x="4259275" y="0"/>
                  <a:pt x="4259275" y="217399"/>
                </a:quadBezTo>
                <a:lnTo>
                  <a:pt x="4259275" y="1521790"/>
                </a:lnTo>
                <a:quadBezTo>
                  <a:pt x="4259275" y="1739189"/>
                  <a:pt x="4041877" y="1739189"/>
                </a:quadBezTo>
                <a:lnTo>
                  <a:pt x="217399" y="1739189"/>
                </a:lnTo>
                <a:quadBezTo>
                  <a:pt x="0" y="1739189"/>
                  <a:pt x="0" y="1521790"/>
                </a:quadBezTo>
                <a:lnTo>
                  <a:pt x="0" y="217399"/>
                </a:lnTo>
                <a:quadBezTo>
                  <a:pt x="0" y="0"/>
                  <a:pt x="217399" y="0"/>
                </a:quadBezTo>
                <a:close/>
              </a:path>
            </a:pathLst>
          </a:custGeom>
          <a:solidFill>
            <a:srgbClr val="039674">
              <a:alpha val="0"/>
            </a:srgbClr>
          </a:solidFill>
          <a:ln w="19050">
            <a:solidFill>
              <a:srgbClr val="2EC9A5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700000" flipH="1">
            <a:off x="3951420" y="2971744"/>
            <a:ext cx="539894" cy="310164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621940" y="963275"/>
            <a:ext cx="4259020" cy="1739254"/>
          </a:xfrm>
          <a:custGeom>
            <a:avLst/>
            <a:gdLst/>
            <a:ahLst/>
            <a:cxnLst/>
            <a:rect l="l" t="t" r="r" b="b"/>
            <a:pathLst>
              <a:path w="4259020" h="1739254">
                <a:moveTo>
                  <a:pt x="191848" y="0"/>
                </a:moveTo>
                <a:moveTo>
                  <a:pt x="191848" y="0"/>
                </a:moveTo>
                <a:lnTo>
                  <a:pt x="4067172" y="0"/>
                </a:lnTo>
                <a:quadBezTo>
                  <a:pt x="4259020" y="0"/>
                  <a:pt x="4259020" y="217407"/>
                </a:quadBezTo>
                <a:lnTo>
                  <a:pt x="4259020" y="1521847"/>
                </a:lnTo>
                <a:quadBezTo>
                  <a:pt x="4259020" y="1739254"/>
                  <a:pt x="4067172" y="1739254"/>
                </a:quadBezTo>
                <a:lnTo>
                  <a:pt x="191848" y="1739254"/>
                </a:lnTo>
                <a:quadBezTo>
                  <a:pt x="0" y="1739254"/>
                  <a:pt x="0" y="1521847"/>
                </a:quadBezTo>
                <a:lnTo>
                  <a:pt x="0" y="217407"/>
                </a:lnTo>
                <a:quadBezTo>
                  <a:pt x="0" y="0"/>
                  <a:pt x="191848" y="0"/>
                </a:quadBezTo>
                <a:close/>
              </a:path>
            </a:pathLst>
          </a:custGeom>
          <a:solidFill>
            <a:srgbClr val="039674">
              <a:alpha val="0"/>
            </a:srgbClr>
          </a:solidFill>
          <a:ln w="19050">
            <a:solidFill>
              <a:srgbClr val="2EC9A5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4652534" y="2256917"/>
            <a:ext cx="539894" cy="310164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4621940" y="2826410"/>
            <a:ext cx="4259275" cy="1739189"/>
          </a:xfrm>
          <a:custGeom>
            <a:avLst/>
            <a:gdLst/>
            <a:ahLst/>
            <a:cxnLst/>
            <a:rect l="l" t="t" r="r" b="b"/>
            <a:pathLst>
              <a:path w="4259275" h="1739189">
                <a:moveTo>
                  <a:pt x="217399" y="0"/>
                </a:moveTo>
                <a:moveTo>
                  <a:pt x="217399" y="0"/>
                </a:moveTo>
                <a:lnTo>
                  <a:pt x="4041877" y="0"/>
                </a:lnTo>
                <a:quadBezTo>
                  <a:pt x="4259275" y="0"/>
                  <a:pt x="4259275" y="217399"/>
                </a:quadBezTo>
                <a:lnTo>
                  <a:pt x="4259275" y="1521790"/>
                </a:lnTo>
                <a:quadBezTo>
                  <a:pt x="4259275" y="1739189"/>
                  <a:pt x="4041877" y="1739189"/>
                </a:quadBezTo>
                <a:lnTo>
                  <a:pt x="217399" y="1739189"/>
                </a:lnTo>
                <a:quadBezTo>
                  <a:pt x="0" y="1739189"/>
                  <a:pt x="0" y="1521790"/>
                </a:quadBezTo>
                <a:lnTo>
                  <a:pt x="0" y="217399"/>
                </a:lnTo>
                <a:quadBezTo>
                  <a:pt x="0" y="0"/>
                  <a:pt x="217399" y="0"/>
                </a:quadBezTo>
                <a:close/>
              </a:path>
            </a:pathLst>
          </a:custGeom>
          <a:solidFill>
            <a:srgbClr val="039674">
              <a:alpha val="0"/>
            </a:srgbClr>
          </a:solidFill>
          <a:ln w="19050">
            <a:solidFill>
              <a:srgbClr val="039674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8100000" flipH="1">
            <a:off x="4652534" y="2971744"/>
            <a:ext cx="539894" cy="310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13381" y="1112883"/>
            <a:ext cx="3930488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Révélation des éléments</a:t>
            </a:r>
            <a:endParaRPr lang="en-US" sz="1440" dirty="0"/>
          </a:p>
        </p:txBody>
      </p:sp>
      <p:sp>
        <p:nvSpPr>
          <p:cNvPr id="12" name="Text 6"/>
          <p:cNvSpPr/>
          <p:nvPr/>
        </p:nvSpPr>
        <p:spPr>
          <a:xfrm>
            <a:off x="413381" y="1588683"/>
            <a:ext cx="3578208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Apparition fluide du bas vers le haut avec transition d'opacité lors du défilement.</a:t>
            </a:r>
            <a:endParaRPr lang="en-US" sz="1440" dirty="0"/>
          </a:p>
        </p:txBody>
      </p:sp>
      <p:sp>
        <p:nvSpPr>
          <p:cNvPr id="13" name="Text 7"/>
          <p:cNvSpPr/>
          <p:nvPr/>
        </p:nvSpPr>
        <p:spPr>
          <a:xfrm>
            <a:off x="413381" y="2962234"/>
            <a:ext cx="3709179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Effet parallaxe</a:t>
            </a:r>
            <a:endParaRPr lang="en-US" sz="1440" dirty="0"/>
          </a:p>
        </p:txBody>
      </p:sp>
      <p:sp>
        <p:nvSpPr>
          <p:cNvPr id="14" name="Text 8"/>
          <p:cNvSpPr/>
          <p:nvPr/>
        </p:nvSpPr>
        <p:spPr>
          <a:xfrm>
            <a:off x="413381" y="3410291"/>
            <a:ext cx="3578208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Mouvement à vitesse variable des éléments créant une profondeur visuelle pendant le scroll.</a:t>
            </a:r>
            <a:endParaRPr lang="en-US" sz="1440" dirty="0"/>
          </a:p>
        </p:txBody>
      </p:sp>
      <p:sp>
        <p:nvSpPr>
          <p:cNvPr id="15" name="Text 9"/>
          <p:cNvSpPr/>
          <p:nvPr/>
        </p:nvSpPr>
        <p:spPr>
          <a:xfrm>
            <a:off x="4895382" y="1112883"/>
            <a:ext cx="3776007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Barres de compétences</a:t>
            </a:r>
            <a:endParaRPr lang="en-US" sz="1440" dirty="0"/>
          </a:p>
        </p:txBody>
      </p:sp>
      <p:sp>
        <p:nvSpPr>
          <p:cNvPr id="16" name="Text 10"/>
          <p:cNvSpPr/>
          <p:nvPr/>
        </p:nvSpPr>
        <p:spPr>
          <a:xfrm>
            <a:off x="5186439" y="1588683"/>
            <a:ext cx="3484949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Animation progressive des barres atteignant leur pourcentage cible lorsque visibles à l'écran.</a:t>
            </a:r>
            <a:endParaRPr lang="en-US" sz="1440" dirty="0"/>
          </a:p>
        </p:txBody>
      </p:sp>
      <p:sp>
        <p:nvSpPr>
          <p:cNvPr id="17" name="Text 11"/>
          <p:cNvSpPr/>
          <p:nvPr/>
        </p:nvSpPr>
        <p:spPr>
          <a:xfrm>
            <a:off x="5038512" y="2962234"/>
            <a:ext cx="3632876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Marquee défilant</a:t>
            </a:r>
            <a:endParaRPr lang="en-US" sz="1440" dirty="0"/>
          </a:p>
        </p:txBody>
      </p:sp>
      <p:sp>
        <p:nvSpPr>
          <p:cNvPr id="18" name="Text 12"/>
          <p:cNvSpPr/>
          <p:nvPr/>
        </p:nvSpPr>
        <p:spPr>
          <a:xfrm>
            <a:off x="5223022" y="3410291"/>
            <a:ext cx="3484949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Texte en contour se déplaçant horizontalement en boucle infinie dans la section compétences.</a:t>
            </a:r>
            <a:endParaRPr lang="en-US" sz="14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205" y="131493"/>
            <a:ext cx="8711123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Parallaxe pour profondeur</a:t>
            </a:r>
            <a:endParaRPr lang="en-US" sz="1440" dirty="0"/>
          </a:p>
        </p:txBody>
      </p:sp>
      <p:pic>
        <p:nvPicPr>
          <p:cNvPr id="3" name="Image 0" descr="https://oceandoc-ai.obs.ap-southeast-3.myhuaweicloud.com:443/image_1764230723889_PFTR5z.jpg"/>
          <p:cNvPicPr>
            <a:picLocks noChangeAspect="1"/>
          </p:cNvPicPr>
          <p:nvPr/>
        </p:nvPicPr>
        <p:blipFill>
          <a:blip r:embed="rId4"/>
          <a:srcRect l="21910" r="21910"/>
          <a:stretch/>
        </p:blipFill>
        <p:spPr>
          <a:xfrm>
            <a:off x="374576" y="1495818"/>
            <a:ext cx="2631059" cy="2631059"/>
          </a:xfrm>
          <a:prstGeom prst="ellipse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47937" y="785540"/>
            <a:ext cx="4315724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Effet de mouvement</a:t>
            </a:r>
            <a:endParaRPr lang="en-US" sz="1440" dirty="0"/>
          </a:p>
        </p:txBody>
      </p:sp>
      <p:sp>
        <p:nvSpPr>
          <p:cNvPr id="5" name="Text 2"/>
          <p:cNvSpPr/>
          <p:nvPr/>
        </p:nvSpPr>
        <p:spPr>
          <a:xfrm>
            <a:off x="3827468" y="1049450"/>
            <a:ext cx="4707233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Éléments avec classe parallax-element se déplacent à vitesses différentes lors du défilement.</a:t>
            </a:r>
            <a:endParaRPr lang="en-US" sz="1440" dirty="0"/>
          </a:p>
        </p:txBody>
      </p:sp>
      <p:sp>
        <p:nvSpPr>
          <p:cNvPr id="6" name="Shape 3"/>
          <p:cNvSpPr/>
          <p:nvPr/>
        </p:nvSpPr>
        <p:spPr>
          <a:xfrm>
            <a:off x="3095179" y="899484"/>
            <a:ext cx="648669" cy="648669"/>
          </a:xfrm>
          <a:custGeom>
            <a:avLst/>
            <a:gdLst/>
            <a:ahLst/>
            <a:cxnLst/>
            <a:rect l="l" t="t" r="r" b="b"/>
            <a:pathLst>
              <a:path w="648669" h="648669">
                <a:moveTo>
                  <a:pt x="324335" y="0"/>
                </a:moveTo>
                <a:moveTo>
                  <a:pt x="324335" y="0"/>
                </a:moveTo>
                <a:cubicBezTo>
                  <a:pt x="503340" y="0"/>
                  <a:pt x="648669" y="145329"/>
                  <a:pt x="648669" y="324335"/>
                </a:cubicBezTo>
                <a:cubicBezTo>
                  <a:pt x="648669" y="503340"/>
                  <a:pt x="503340" y="648669"/>
                  <a:pt x="324335" y="648669"/>
                </a:cubicBezTo>
                <a:cubicBezTo>
                  <a:pt x="145329" y="648669"/>
                  <a:pt x="0" y="503340"/>
                  <a:pt x="0" y="324335"/>
                </a:cubicBezTo>
                <a:cubicBezTo>
                  <a:pt x="0" y="145329"/>
                  <a:pt x="145329" y="0"/>
                  <a:pt x="324335" y="0"/>
                </a:cubicBezTo>
                <a:close/>
              </a:path>
            </a:pathLst>
          </a:custGeom>
          <a:solidFill>
            <a:srgbClr val="039674"/>
          </a:solidFill>
          <a:ln/>
        </p:spPr>
      </p:sp>
      <p:sp>
        <p:nvSpPr>
          <p:cNvPr id="7" name="Text 4"/>
          <p:cNvSpPr/>
          <p:nvPr/>
        </p:nvSpPr>
        <p:spPr>
          <a:xfrm>
            <a:off x="3016891" y="885491"/>
            <a:ext cx="805245" cy="676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4125062" y="1757983"/>
            <a:ext cx="4315724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Fonction JavaScript</a:t>
            </a:r>
            <a:endParaRPr lang="en-US" sz="1440" dirty="0"/>
          </a:p>
        </p:txBody>
      </p:sp>
      <p:sp>
        <p:nvSpPr>
          <p:cNvPr id="9" name="Text 6"/>
          <p:cNvSpPr/>
          <p:nvPr/>
        </p:nvSpPr>
        <p:spPr>
          <a:xfrm>
            <a:off x="4125062" y="2030474"/>
            <a:ext cx="4707233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parallax() applique translateY basé sur window.scrollY et data-speed pour créer l'illusion de profondeur.</a:t>
            </a:r>
            <a:endParaRPr lang="en-US" sz="1440" dirty="0"/>
          </a:p>
        </p:txBody>
      </p:sp>
      <p:sp>
        <p:nvSpPr>
          <p:cNvPr id="10" name="Shape 7"/>
          <p:cNvSpPr/>
          <p:nvPr/>
        </p:nvSpPr>
        <p:spPr>
          <a:xfrm>
            <a:off x="3355839" y="1876218"/>
            <a:ext cx="648669" cy="648669"/>
          </a:xfrm>
          <a:custGeom>
            <a:avLst/>
            <a:gdLst/>
            <a:ahLst/>
            <a:cxnLst/>
            <a:rect l="l" t="t" r="r" b="b"/>
            <a:pathLst>
              <a:path w="648669" h="648669">
                <a:moveTo>
                  <a:pt x="324335" y="0"/>
                </a:moveTo>
                <a:moveTo>
                  <a:pt x="324335" y="0"/>
                </a:moveTo>
                <a:cubicBezTo>
                  <a:pt x="503340" y="0"/>
                  <a:pt x="648669" y="145329"/>
                  <a:pt x="648669" y="324335"/>
                </a:cubicBezTo>
                <a:cubicBezTo>
                  <a:pt x="648669" y="503340"/>
                  <a:pt x="503340" y="648669"/>
                  <a:pt x="324335" y="648669"/>
                </a:cubicBezTo>
                <a:cubicBezTo>
                  <a:pt x="145329" y="648669"/>
                  <a:pt x="0" y="503340"/>
                  <a:pt x="0" y="324335"/>
                </a:cubicBezTo>
                <a:cubicBezTo>
                  <a:pt x="0" y="145329"/>
                  <a:pt x="145329" y="0"/>
                  <a:pt x="324335" y="0"/>
                </a:cubicBezTo>
                <a:close/>
              </a:path>
            </a:pathLst>
          </a:custGeom>
          <a:solidFill>
            <a:srgbClr val="039674"/>
          </a:solidFill>
          <a:ln/>
        </p:spPr>
      </p:sp>
      <p:sp>
        <p:nvSpPr>
          <p:cNvPr id="11" name="Text 8"/>
          <p:cNvSpPr/>
          <p:nvPr/>
        </p:nvSpPr>
        <p:spPr>
          <a:xfrm>
            <a:off x="3277551" y="1862225"/>
            <a:ext cx="805245" cy="676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440" dirty="0"/>
          </a:p>
        </p:txBody>
      </p:sp>
      <p:sp>
        <p:nvSpPr>
          <p:cNvPr id="12" name="Text 9"/>
          <p:cNvSpPr/>
          <p:nvPr/>
        </p:nvSpPr>
        <p:spPr>
          <a:xfrm>
            <a:off x="4125062" y="2748152"/>
            <a:ext cx="4315724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Implémentation technique</a:t>
            </a:r>
            <a:endParaRPr lang="en-US" sz="1440" dirty="0"/>
          </a:p>
        </p:txBody>
      </p:sp>
      <p:sp>
        <p:nvSpPr>
          <p:cNvPr id="13" name="Text 10"/>
          <p:cNvSpPr/>
          <p:nvPr/>
        </p:nvSpPr>
        <p:spPr>
          <a:xfrm>
            <a:off x="4125062" y="3013901"/>
            <a:ext cx="4707233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Sélection des éléments, calcul de position et application de transformation CSS pour effet visuel dynamique.</a:t>
            </a:r>
            <a:endParaRPr lang="en-US" sz="1440" dirty="0"/>
          </a:p>
        </p:txBody>
      </p:sp>
      <p:sp>
        <p:nvSpPr>
          <p:cNvPr id="14" name="Shape 11"/>
          <p:cNvSpPr/>
          <p:nvPr/>
        </p:nvSpPr>
        <p:spPr>
          <a:xfrm>
            <a:off x="3355839" y="2872160"/>
            <a:ext cx="648669" cy="648669"/>
          </a:xfrm>
          <a:custGeom>
            <a:avLst/>
            <a:gdLst/>
            <a:ahLst/>
            <a:cxnLst/>
            <a:rect l="l" t="t" r="r" b="b"/>
            <a:pathLst>
              <a:path w="648669" h="648669">
                <a:moveTo>
                  <a:pt x="324335" y="0"/>
                </a:moveTo>
                <a:moveTo>
                  <a:pt x="324335" y="0"/>
                </a:moveTo>
                <a:cubicBezTo>
                  <a:pt x="503340" y="0"/>
                  <a:pt x="648669" y="145329"/>
                  <a:pt x="648669" y="324335"/>
                </a:cubicBezTo>
                <a:cubicBezTo>
                  <a:pt x="648669" y="503340"/>
                  <a:pt x="503340" y="648669"/>
                  <a:pt x="324335" y="648669"/>
                </a:cubicBezTo>
                <a:cubicBezTo>
                  <a:pt x="145329" y="648669"/>
                  <a:pt x="0" y="503340"/>
                  <a:pt x="0" y="324335"/>
                </a:cubicBezTo>
                <a:cubicBezTo>
                  <a:pt x="0" y="145329"/>
                  <a:pt x="145329" y="0"/>
                  <a:pt x="324335" y="0"/>
                </a:cubicBezTo>
                <a:close/>
              </a:path>
            </a:pathLst>
          </a:custGeom>
          <a:solidFill>
            <a:srgbClr val="039674"/>
          </a:solidFill>
          <a:ln/>
        </p:spPr>
      </p:sp>
      <p:sp>
        <p:nvSpPr>
          <p:cNvPr id="15" name="Text 12"/>
          <p:cNvSpPr/>
          <p:nvPr/>
        </p:nvSpPr>
        <p:spPr>
          <a:xfrm>
            <a:off x="3277551" y="2858166"/>
            <a:ext cx="805245" cy="676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440" dirty="0"/>
          </a:p>
        </p:txBody>
      </p:sp>
      <p:sp>
        <p:nvSpPr>
          <p:cNvPr id="16" name="Text 13"/>
          <p:cNvSpPr/>
          <p:nvPr/>
        </p:nvSpPr>
        <p:spPr>
          <a:xfrm>
            <a:off x="3784504" y="3722434"/>
            <a:ext cx="4315724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Perception visuelle</a:t>
            </a:r>
            <a:endParaRPr lang="en-US" sz="1440" dirty="0"/>
          </a:p>
        </p:txBody>
      </p:sp>
      <p:sp>
        <p:nvSpPr>
          <p:cNvPr id="17" name="Text 14"/>
          <p:cNvSpPr/>
          <p:nvPr/>
        </p:nvSpPr>
        <p:spPr>
          <a:xfrm>
            <a:off x="3784504" y="3991246"/>
            <a:ext cx="4707233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Crée une sensation de profondeur et dimension, améliorant l'expérience utilisateur pendant la navigation.</a:t>
            </a:r>
            <a:endParaRPr lang="en-US" sz="1440" dirty="0"/>
          </a:p>
        </p:txBody>
      </p:sp>
      <p:sp>
        <p:nvSpPr>
          <p:cNvPr id="18" name="Shape 15"/>
          <p:cNvSpPr/>
          <p:nvPr/>
        </p:nvSpPr>
        <p:spPr>
          <a:xfrm>
            <a:off x="3057547" y="3843402"/>
            <a:ext cx="648669" cy="648669"/>
          </a:xfrm>
          <a:custGeom>
            <a:avLst/>
            <a:gdLst/>
            <a:ahLst/>
            <a:cxnLst/>
            <a:rect l="l" t="t" r="r" b="b"/>
            <a:pathLst>
              <a:path w="648669" h="648669">
                <a:moveTo>
                  <a:pt x="324335" y="0"/>
                </a:moveTo>
                <a:moveTo>
                  <a:pt x="324335" y="0"/>
                </a:moveTo>
                <a:cubicBezTo>
                  <a:pt x="503340" y="0"/>
                  <a:pt x="648669" y="145329"/>
                  <a:pt x="648669" y="324335"/>
                </a:cubicBezTo>
                <a:cubicBezTo>
                  <a:pt x="648669" y="503340"/>
                  <a:pt x="503340" y="648669"/>
                  <a:pt x="324335" y="648669"/>
                </a:cubicBezTo>
                <a:cubicBezTo>
                  <a:pt x="145329" y="648669"/>
                  <a:pt x="0" y="503340"/>
                  <a:pt x="0" y="324335"/>
                </a:cubicBezTo>
                <a:cubicBezTo>
                  <a:pt x="0" y="145329"/>
                  <a:pt x="145329" y="0"/>
                  <a:pt x="324335" y="0"/>
                </a:cubicBezTo>
                <a:close/>
              </a:path>
            </a:pathLst>
          </a:custGeom>
          <a:solidFill>
            <a:srgbClr val="039674"/>
          </a:solidFill>
          <a:ln/>
        </p:spPr>
      </p:sp>
      <p:sp>
        <p:nvSpPr>
          <p:cNvPr id="19" name="Text 16"/>
          <p:cNvSpPr/>
          <p:nvPr/>
        </p:nvSpPr>
        <p:spPr>
          <a:xfrm>
            <a:off x="2979259" y="3829408"/>
            <a:ext cx="805245" cy="676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lang="en-US" sz="144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0" y="1147291"/>
            <a:ext cx="3216748" cy="3250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205" y="131493"/>
            <a:ext cx="8711123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Glassmorphism avancé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276674" y="1048817"/>
            <a:ext cx="301752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Effet de verre transparent</a:t>
            </a:r>
            <a:endParaRPr lang="en-US" sz="1440" dirty="0"/>
          </a:p>
        </p:txBody>
      </p:sp>
      <p:pic>
        <p:nvPicPr>
          <p:cNvPr id="4" name="Image 0" descr="https://oceandoc-ai.obs.ap-southeast-3.myhuaweicloud.com:443/image_1764230724252_3UYzdk.jpg"/>
          <p:cNvPicPr>
            <a:picLocks noChangeAspect="1"/>
          </p:cNvPicPr>
          <p:nvPr/>
        </p:nvPicPr>
        <p:blipFill>
          <a:blip r:embed="rId4"/>
          <a:srcRect l="12547" r="12547"/>
          <a:stretch/>
        </p:blipFill>
        <p:spPr>
          <a:xfrm>
            <a:off x="3401524" y="1043680"/>
            <a:ext cx="2340953" cy="17557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1053" y="1526134"/>
            <a:ext cx="3033142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Utilise background rgba et backdrop-filter blur pour créer un effet translucide élégant.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276674" y="2960827"/>
            <a:ext cx="301752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Bordure animée</a:t>
            </a:r>
            <a:endParaRPr lang="en-US" sz="1440" dirty="0"/>
          </a:p>
        </p:txBody>
      </p:sp>
      <p:pic>
        <p:nvPicPr>
          <p:cNvPr id="7" name="Image 1" descr="https://oceandoc-ai.obs.ap-southeast-3.myhuaweicloud.com:443/image_1764230726616_WvNIXP.jpg"/>
          <p:cNvPicPr>
            <a:picLocks noChangeAspect="1"/>
          </p:cNvPicPr>
          <p:nvPr/>
        </p:nvPicPr>
        <p:blipFill>
          <a:blip r:embed="rId5"/>
          <a:srcRect l="12547" r="12547"/>
          <a:stretch/>
        </p:blipFill>
        <p:spPr>
          <a:xfrm>
            <a:off x="3401524" y="2939380"/>
            <a:ext cx="2340953" cy="175571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67530" y="3414935"/>
            <a:ext cx="3033142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Emploie un pseudo-élément avec mask et linear-gradient pour une bordure colorée dynamique.</a:t>
            </a:r>
            <a:endParaRPr lang="en-US" sz="1440" dirty="0"/>
          </a:p>
        </p:txBody>
      </p:sp>
      <p:sp>
        <p:nvSpPr>
          <p:cNvPr id="9" name="Text 5"/>
          <p:cNvSpPr/>
          <p:nvPr/>
        </p:nvSpPr>
        <p:spPr>
          <a:xfrm>
            <a:off x="5897880" y="1048817"/>
            <a:ext cx="301752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Filtres de couleur</a:t>
            </a:r>
            <a:endParaRPr lang="en-US" sz="1440" dirty="0"/>
          </a:p>
        </p:txBody>
      </p:sp>
      <p:sp>
        <p:nvSpPr>
          <p:cNvPr id="10" name="Text 6"/>
          <p:cNvSpPr/>
          <p:nvPr/>
        </p:nvSpPr>
        <p:spPr>
          <a:xfrm>
            <a:off x="5897880" y="1526112"/>
            <a:ext cx="3033142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Applique filter: hue-rotate pour modifier les teintes et créer des transitions chromatiques fluides.</a:t>
            </a:r>
            <a:endParaRPr lang="en-US" sz="1440" dirty="0"/>
          </a:p>
        </p:txBody>
      </p:sp>
      <p:sp>
        <p:nvSpPr>
          <p:cNvPr id="11" name="Text 7"/>
          <p:cNvSpPr/>
          <p:nvPr/>
        </p:nvSpPr>
        <p:spPr>
          <a:xfrm>
            <a:off x="5897880" y="2960805"/>
            <a:ext cx="301752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Profondeur visuelle</a:t>
            </a:r>
            <a:endParaRPr lang="en-US" sz="1440" dirty="0"/>
          </a:p>
        </p:txBody>
      </p:sp>
      <p:sp>
        <p:nvSpPr>
          <p:cNvPr id="12" name="Text 8"/>
          <p:cNvSpPr/>
          <p:nvPr/>
        </p:nvSpPr>
        <p:spPr>
          <a:xfrm>
            <a:off x="5904358" y="3414935"/>
            <a:ext cx="3033142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Combine les effets de flou et transparence pour donner une impression de profondeur et légèreté.</a:t>
            </a:r>
            <a:endParaRPr lang="en-US" sz="14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84832" y="477668"/>
            <a:ext cx="3912501" cy="8961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744" b="1" kern="0" spc="144" dirty="0">
                <a:solidFill>
                  <a:srgbClr val="03967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CONTENTS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1266574" y="1785644"/>
            <a:ext cx="3335950" cy="42976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Structure du Portfolio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707833" y="1680488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3967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01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5099303" y="1799360"/>
            <a:ext cx="333595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Sections et Fonctionnalités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4541083" y="1680488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3967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02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1267052" y="2490647"/>
            <a:ext cx="3335471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Effets Visuels Globaux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707918" y="2371775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3967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03</a:t>
            </a:r>
            <a:endParaRPr lang="en-US" sz="144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15396" y="1917954"/>
            <a:ext cx="4313208" cy="10881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4752" b="1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Thanks！</a:t>
            </a:r>
            <a:endParaRPr lang="en-US" sz="14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46126" y="2590995"/>
            <a:ext cx="4651748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Structure du Portfolio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276144" y="1180104"/>
            <a:ext cx="2591713" cy="16093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74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01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4367528" y="3414756"/>
            <a:ext cx="408945" cy="0"/>
          </a:xfrm>
          <a:custGeom>
            <a:avLst/>
            <a:gdLst/>
            <a:ahLst/>
            <a:cxnLst/>
            <a:rect l="l" t="t" r="r" b="b"/>
            <a:pathLst>
              <a:path w="408945">
                <a:moveTo>
                  <a:pt x="0" y="0"/>
                </a:moveTo>
                <a:moveTo>
                  <a:pt x="0" y="0"/>
                </a:moveTo>
                <a:lnTo>
                  <a:pt x="408945" y="0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205" y="131493"/>
            <a:ext cx="8711123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SPA basée sur défilement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63343" y="1191562"/>
            <a:ext cx="2467637" cy="3486252"/>
          </a:xfrm>
          <a:custGeom>
            <a:avLst/>
            <a:gdLst/>
            <a:ahLst/>
            <a:cxnLst/>
            <a:rect l="l" t="t" r="r" b="b"/>
            <a:pathLst>
              <a:path w="2467637" h="3486252">
                <a:moveTo>
                  <a:pt x="0" y="0"/>
                </a:moveTo>
                <a:moveTo>
                  <a:pt x="0" y="0"/>
                </a:moveTo>
                <a:lnTo>
                  <a:pt x="2467637" y="0"/>
                </a:lnTo>
                <a:lnTo>
                  <a:pt x="2467637" y="3486252"/>
                </a:lnTo>
                <a:lnTo>
                  <a:pt x="0" y="3486252"/>
                </a:lnTo>
                <a:close/>
              </a:path>
            </a:pathLst>
          </a:custGeom>
          <a:solidFill>
            <a:srgbClr val="039674">
              <a:alpha val="0"/>
            </a:srgbClr>
          </a:solidFill>
          <a:ln w="57150">
            <a:solidFill>
              <a:srgbClr val="03967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 rot="2700000">
            <a:off x="3490239" y="1248262"/>
            <a:ext cx="682110" cy="682110"/>
          </a:xfrm>
          <a:custGeom>
            <a:avLst/>
            <a:gdLst/>
            <a:ahLst/>
            <a:cxnLst/>
            <a:rect l="l" t="t" r="r" b="b"/>
            <a:pathLst>
              <a:path w="682110" h="682110">
                <a:moveTo>
                  <a:pt x="0" y="0"/>
                </a:moveTo>
                <a:moveTo>
                  <a:pt x="0" y="0"/>
                </a:moveTo>
                <a:lnTo>
                  <a:pt x="682110" y="0"/>
                </a:lnTo>
                <a:lnTo>
                  <a:pt x="682110" y="682110"/>
                </a:lnTo>
                <a:lnTo>
                  <a:pt x="0" y="682110"/>
                </a:lnTo>
                <a:close/>
              </a:path>
            </a:pathLst>
          </a:custGeom>
          <a:solidFill>
            <a:srgbClr val="039674"/>
          </a:solidFill>
          <a:ln/>
        </p:spPr>
      </p:sp>
      <p:sp>
        <p:nvSpPr>
          <p:cNvPr id="5" name="Shape 3"/>
          <p:cNvSpPr/>
          <p:nvPr/>
        </p:nvSpPr>
        <p:spPr>
          <a:xfrm rot="2700000">
            <a:off x="5535795" y="1321219"/>
            <a:ext cx="682110" cy="682110"/>
          </a:xfrm>
          <a:custGeom>
            <a:avLst/>
            <a:gdLst/>
            <a:ahLst/>
            <a:cxnLst/>
            <a:rect l="l" t="t" r="r" b="b"/>
            <a:pathLst>
              <a:path w="682110" h="682110">
                <a:moveTo>
                  <a:pt x="0" y="0"/>
                </a:moveTo>
                <a:moveTo>
                  <a:pt x="0" y="0"/>
                </a:moveTo>
                <a:lnTo>
                  <a:pt x="682110" y="0"/>
                </a:lnTo>
                <a:lnTo>
                  <a:pt x="682110" y="682110"/>
                </a:lnTo>
                <a:lnTo>
                  <a:pt x="0" y="682110"/>
                </a:lnTo>
                <a:close/>
              </a:path>
            </a:pathLst>
          </a:custGeom>
          <a:solidFill>
            <a:srgbClr val="039674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651" y="2425371"/>
            <a:ext cx="592397" cy="391468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95" y="2425371"/>
            <a:ext cx="592397" cy="391468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 rot="2700000">
            <a:off x="7594570" y="1313416"/>
            <a:ext cx="682110" cy="682110"/>
          </a:xfrm>
          <a:custGeom>
            <a:avLst/>
            <a:gdLst/>
            <a:ahLst/>
            <a:cxnLst/>
            <a:rect l="l" t="t" r="r" b="b"/>
            <a:pathLst>
              <a:path w="682110" h="682110">
                <a:moveTo>
                  <a:pt x="0" y="0"/>
                </a:moveTo>
                <a:moveTo>
                  <a:pt x="0" y="0"/>
                </a:moveTo>
                <a:lnTo>
                  <a:pt x="682110" y="0"/>
                </a:lnTo>
                <a:lnTo>
                  <a:pt x="682110" y="682110"/>
                </a:lnTo>
                <a:lnTo>
                  <a:pt x="0" y="682110"/>
                </a:lnTo>
                <a:close/>
              </a:path>
            </a:pathLst>
          </a:custGeom>
          <a:solidFill>
            <a:srgbClr val="039674"/>
          </a:solidFill>
          <a:ln/>
        </p:spPr>
      </p:sp>
      <p:sp>
        <p:nvSpPr>
          <p:cNvPr id="9" name="Shape 5"/>
          <p:cNvSpPr/>
          <p:nvPr/>
        </p:nvSpPr>
        <p:spPr>
          <a:xfrm>
            <a:off x="7030835" y="4677814"/>
            <a:ext cx="1809580" cy="0"/>
          </a:xfrm>
          <a:custGeom>
            <a:avLst/>
            <a:gdLst/>
            <a:ahLst/>
            <a:cxnLst/>
            <a:rect l="l" t="t" r="r" b="b"/>
            <a:pathLst>
              <a:path w="1809580">
                <a:moveTo>
                  <a:pt x="0" y="0"/>
                </a:moveTo>
                <a:moveTo>
                  <a:pt x="0" y="0"/>
                </a:moveTo>
                <a:lnTo>
                  <a:pt x="1809580" y="0"/>
                </a:lnTo>
              </a:path>
            </a:pathLst>
          </a:custGeom>
          <a:noFill/>
          <a:ln w="57150">
            <a:solidFill>
              <a:srgbClr val="039674">
                <a:alpha val="14902"/>
              </a:srgbClr>
            </a:solidFill>
            <a:prstDash val="solid"/>
            <a:headEnd type="none"/>
            <a:tailEnd type="none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426" y="2425371"/>
            <a:ext cx="592397" cy="391468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4972060" y="4677814"/>
            <a:ext cx="1809580" cy="0"/>
          </a:xfrm>
          <a:custGeom>
            <a:avLst/>
            <a:gdLst/>
            <a:ahLst/>
            <a:cxnLst/>
            <a:rect l="l" t="t" r="r" b="b"/>
            <a:pathLst>
              <a:path w="1809580">
                <a:moveTo>
                  <a:pt x="0" y="0"/>
                </a:moveTo>
                <a:moveTo>
                  <a:pt x="0" y="0"/>
                </a:moveTo>
                <a:lnTo>
                  <a:pt x="1809580" y="0"/>
                </a:lnTo>
              </a:path>
            </a:pathLst>
          </a:custGeom>
          <a:noFill/>
          <a:ln w="57150">
            <a:solidFill>
              <a:srgbClr val="039674">
                <a:alpha val="16863"/>
              </a:srgbClr>
            </a:solidFill>
            <a:prstDash val="solid"/>
            <a:headEnd type="none"/>
            <a:tailEnd type="none"/>
          </a:ln>
        </p:spPr>
      </p:sp>
      <p:sp>
        <p:nvSpPr>
          <p:cNvPr id="12" name="Shape 7"/>
          <p:cNvSpPr/>
          <p:nvPr/>
        </p:nvSpPr>
        <p:spPr>
          <a:xfrm>
            <a:off x="2926504" y="4677814"/>
            <a:ext cx="1809580" cy="0"/>
          </a:xfrm>
          <a:custGeom>
            <a:avLst/>
            <a:gdLst/>
            <a:ahLst/>
            <a:cxnLst/>
            <a:rect l="l" t="t" r="r" b="b"/>
            <a:pathLst>
              <a:path w="1809580">
                <a:moveTo>
                  <a:pt x="0" y="0"/>
                </a:moveTo>
                <a:moveTo>
                  <a:pt x="0" y="0"/>
                </a:moveTo>
                <a:lnTo>
                  <a:pt x="1809580" y="0"/>
                </a:lnTo>
              </a:path>
            </a:pathLst>
          </a:custGeom>
          <a:noFill/>
          <a:ln w="57150">
            <a:solidFill>
              <a:srgbClr val="039674">
                <a:alpha val="16078"/>
              </a:srgbClr>
            </a:solidFill>
            <a:prstDash val="solid"/>
            <a:headEnd type="none"/>
            <a:tailEnd type="none"/>
          </a:ln>
        </p:spPr>
      </p:sp>
      <p:pic>
        <p:nvPicPr>
          <p:cNvPr id="13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72" y="1682265"/>
            <a:ext cx="1077978" cy="673736"/>
          </a:xfrm>
          <a:prstGeom prst="rect">
            <a:avLst/>
          </a:prstGeom>
        </p:spPr>
      </p:pic>
      <p:sp>
        <p:nvSpPr>
          <p:cNvPr id="14" name="Shape 8"/>
          <p:cNvSpPr/>
          <p:nvPr/>
        </p:nvSpPr>
        <p:spPr>
          <a:xfrm>
            <a:off x="1277354" y="3192468"/>
            <a:ext cx="439615" cy="0"/>
          </a:xfrm>
          <a:custGeom>
            <a:avLst/>
            <a:gdLst/>
            <a:ahLst/>
            <a:cxnLst/>
            <a:rect l="l" t="t" r="r" b="b"/>
            <a:pathLst>
              <a:path w="439615">
                <a:moveTo>
                  <a:pt x="0" y="0"/>
                </a:moveTo>
                <a:moveTo>
                  <a:pt x="0" y="0"/>
                </a:moveTo>
                <a:lnTo>
                  <a:pt x="439615" y="0"/>
                </a:lnTo>
              </a:path>
            </a:pathLst>
          </a:custGeom>
          <a:noFill/>
          <a:ln w="38100">
            <a:solidFill>
              <a:srgbClr val="039674"/>
            </a:solidFill>
            <a:prstDash val="solid"/>
            <a:headEnd type="none"/>
            <a:tailEnd type="none"/>
          </a:ln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0440" y="1812412"/>
            <a:ext cx="413443" cy="41344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399010" y="2701141"/>
            <a:ext cx="2196302" cy="35406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Structure générale</a:t>
            </a:r>
            <a:endParaRPr lang="en-US" sz="1440" dirty="0"/>
          </a:p>
        </p:txBody>
      </p:sp>
      <p:pic>
        <p:nvPicPr>
          <p:cNvPr id="17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30" y="1415957"/>
            <a:ext cx="1195928" cy="747455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98933" y="3321081"/>
            <a:ext cx="2196457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SPA avec JavaScript pour effets visuels et interactions, organisée en sections accessibles par défilement fluide.</a:t>
            </a:r>
            <a:endParaRPr lang="en-US" sz="1440" dirty="0"/>
          </a:p>
        </p:txBody>
      </p:sp>
      <p:sp>
        <p:nvSpPr>
          <p:cNvPr id="19" name="Text 11"/>
          <p:cNvSpPr/>
          <p:nvPr/>
        </p:nvSpPr>
        <p:spPr>
          <a:xfrm>
            <a:off x="2850706" y="2959691"/>
            <a:ext cx="1961175" cy="35406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Composants clés</a:t>
            </a:r>
            <a:endParaRPr lang="en-US" sz="1440" dirty="0"/>
          </a:p>
        </p:txBody>
      </p:sp>
      <p:pic>
        <p:nvPicPr>
          <p:cNvPr id="20" name="Image 6" descr="https://oceandoc-ai.obs.ap-southeast-3.myhuaweicloud.com:443/image_1764230702703_odFd1T.jp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278886" y="1256875"/>
            <a:ext cx="1195928" cy="1195928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2886420" y="3311086"/>
            <a:ext cx="1889748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 structure le contenu, CSS/Tailwind gère l'apparence, JavaScript contrôle les animations et interactions.</a:t>
            </a:r>
            <a:endParaRPr lang="en-US" sz="1440" dirty="0"/>
          </a:p>
        </p:txBody>
      </p:sp>
      <p:sp>
        <p:nvSpPr>
          <p:cNvPr id="22" name="Text 13"/>
          <p:cNvSpPr/>
          <p:nvPr/>
        </p:nvSpPr>
        <p:spPr>
          <a:xfrm>
            <a:off x="4931817" y="2959786"/>
            <a:ext cx="1890065" cy="35387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Navigation fluide</a:t>
            </a:r>
            <a:endParaRPr lang="en-US" sz="1440" dirty="0"/>
          </a:p>
        </p:txBody>
      </p:sp>
      <p:pic>
        <p:nvPicPr>
          <p:cNvPr id="23" name="Imag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661" y="1473308"/>
            <a:ext cx="1195928" cy="747455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4931817" y="3311086"/>
            <a:ext cx="1890065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Utilisation d'attributs id pour permettre un défilement doux entre les différentes sections du portfolio.</a:t>
            </a:r>
            <a:endParaRPr lang="en-US" sz="1440" dirty="0"/>
          </a:p>
        </p:txBody>
      </p:sp>
      <p:sp>
        <p:nvSpPr>
          <p:cNvPr id="25" name="Text 15"/>
          <p:cNvSpPr/>
          <p:nvPr/>
        </p:nvSpPr>
        <p:spPr>
          <a:xfrm>
            <a:off x="6990592" y="2959786"/>
            <a:ext cx="1890065" cy="35387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Effets visuels</a:t>
            </a:r>
            <a:endParaRPr lang="en-US" sz="1440" dirty="0"/>
          </a:p>
        </p:txBody>
      </p:sp>
      <p:sp>
        <p:nvSpPr>
          <p:cNvPr id="26" name="Text 16"/>
          <p:cNvSpPr/>
          <p:nvPr/>
        </p:nvSpPr>
        <p:spPr>
          <a:xfrm>
            <a:off x="6990592" y="3311086"/>
            <a:ext cx="1890065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Animations au défilement, parallaxe, révélation progressive et curseur personnalisé pour une expérience interactive.</a:t>
            </a:r>
            <a:endParaRPr lang="en-US" sz="14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205" y="131493"/>
            <a:ext cx="8711123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 comme squelette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258693" y="939111"/>
            <a:ext cx="2833736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Structure logique</a:t>
            </a:r>
            <a:endParaRPr lang="en-US" sz="1440" dirty="0"/>
          </a:p>
        </p:txBody>
      </p:sp>
      <p:pic>
        <p:nvPicPr>
          <p:cNvPr id="4" name="Image 0" descr="https://oceandoc-ai.obs.ap-southeast-3.myhuaweicloud.com:443/image_1764230699023_aFxNJM.jpg"/>
          <p:cNvPicPr>
            <a:picLocks noChangeAspect="1"/>
          </p:cNvPicPr>
          <p:nvPr/>
        </p:nvPicPr>
        <p:blipFill>
          <a:blip r:embed="rId4"/>
          <a:srcRect l="21910" r="21910"/>
          <a:stretch/>
        </p:blipFill>
        <p:spPr>
          <a:xfrm>
            <a:off x="3180055" y="1179805"/>
            <a:ext cx="2783890" cy="27838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3537" y="1370708"/>
            <a:ext cx="2838893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Définit le contenu et organise les sections avec attributs id pour navigation fluide.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6002866" y="939111"/>
            <a:ext cx="2874389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Navigation interne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6002866" y="1370686"/>
            <a:ext cx="286973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Utilise des attributs id comme #accueil pour permettre le défilement fluide avec scroll-smooth en CSS.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258693" y="3171161"/>
            <a:ext cx="2833736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Balises sémantiques</a:t>
            </a:r>
            <a:endParaRPr lang="en-US" sz="1440" dirty="0"/>
          </a:p>
        </p:txBody>
      </p:sp>
      <p:sp>
        <p:nvSpPr>
          <p:cNvPr id="9" name="Text 6"/>
          <p:cNvSpPr/>
          <p:nvPr/>
        </p:nvSpPr>
        <p:spPr>
          <a:xfrm>
            <a:off x="253537" y="3595443"/>
            <a:ext cx="2838893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Organise le contenu avec hiérarchie claire pour améliorer l'accessibilité et le référencement.</a:t>
            </a:r>
            <a:endParaRPr lang="en-US" sz="1440" dirty="0"/>
          </a:p>
        </p:txBody>
      </p:sp>
      <p:sp>
        <p:nvSpPr>
          <p:cNvPr id="10" name="Text 7"/>
          <p:cNvSpPr/>
          <p:nvPr/>
        </p:nvSpPr>
        <p:spPr>
          <a:xfrm>
            <a:off x="6002866" y="3171139"/>
            <a:ext cx="2874389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Cibles de défilement</a:t>
            </a:r>
            <a:endParaRPr lang="en-US" sz="1440" dirty="0"/>
          </a:p>
        </p:txBody>
      </p:sp>
      <p:sp>
        <p:nvSpPr>
          <p:cNvPr id="11" name="Text 8"/>
          <p:cNvSpPr/>
          <p:nvPr/>
        </p:nvSpPr>
        <p:spPr>
          <a:xfrm>
            <a:off x="6002866" y="3595443"/>
            <a:ext cx="286973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Permet d'accéder directement aux sections spécifiques via les liens de navigation.</a:t>
            </a:r>
            <a:endParaRPr lang="en-US" sz="14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205" y="131493"/>
            <a:ext cx="8711123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CSS pour apparence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63343" y="1191562"/>
            <a:ext cx="2467637" cy="3486252"/>
          </a:xfrm>
          <a:custGeom>
            <a:avLst/>
            <a:gdLst/>
            <a:ahLst/>
            <a:cxnLst/>
            <a:rect l="l" t="t" r="r" b="b"/>
            <a:pathLst>
              <a:path w="2467637" h="3486252">
                <a:moveTo>
                  <a:pt x="0" y="0"/>
                </a:moveTo>
                <a:moveTo>
                  <a:pt x="0" y="0"/>
                </a:moveTo>
                <a:lnTo>
                  <a:pt x="2467637" y="0"/>
                </a:lnTo>
                <a:lnTo>
                  <a:pt x="2467637" y="3486252"/>
                </a:lnTo>
                <a:lnTo>
                  <a:pt x="0" y="3486252"/>
                </a:lnTo>
                <a:close/>
              </a:path>
            </a:pathLst>
          </a:custGeom>
          <a:solidFill>
            <a:srgbClr val="039674">
              <a:alpha val="0"/>
            </a:srgbClr>
          </a:solidFill>
          <a:ln w="57150">
            <a:solidFill>
              <a:srgbClr val="03967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 rot="2700000">
            <a:off x="3490239" y="1248262"/>
            <a:ext cx="682110" cy="682110"/>
          </a:xfrm>
          <a:custGeom>
            <a:avLst/>
            <a:gdLst/>
            <a:ahLst/>
            <a:cxnLst/>
            <a:rect l="l" t="t" r="r" b="b"/>
            <a:pathLst>
              <a:path w="682110" h="682110">
                <a:moveTo>
                  <a:pt x="0" y="0"/>
                </a:moveTo>
                <a:moveTo>
                  <a:pt x="0" y="0"/>
                </a:moveTo>
                <a:lnTo>
                  <a:pt x="682110" y="0"/>
                </a:lnTo>
                <a:lnTo>
                  <a:pt x="682110" y="682110"/>
                </a:lnTo>
                <a:lnTo>
                  <a:pt x="0" y="682110"/>
                </a:lnTo>
                <a:close/>
              </a:path>
            </a:pathLst>
          </a:custGeom>
          <a:solidFill>
            <a:srgbClr val="039674"/>
          </a:solidFill>
          <a:ln/>
        </p:spPr>
      </p:sp>
      <p:sp>
        <p:nvSpPr>
          <p:cNvPr id="5" name="Shape 3"/>
          <p:cNvSpPr/>
          <p:nvPr/>
        </p:nvSpPr>
        <p:spPr>
          <a:xfrm rot="2700000">
            <a:off x="5535795" y="1321219"/>
            <a:ext cx="682110" cy="682110"/>
          </a:xfrm>
          <a:custGeom>
            <a:avLst/>
            <a:gdLst/>
            <a:ahLst/>
            <a:cxnLst/>
            <a:rect l="l" t="t" r="r" b="b"/>
            <a:pathLst>
              <a:path w="682110" h="682110">
                <a:moveTo>
                  <a:pt x="0" y="0"/>
                </a:moveTo>
                <a:moveTo>
                  <a:pt x="0" y="0"/>
                </a:moveTo>
                <a:lnTo>
                  <a:pt x="682110" y="0"/>
                </a:lnTo>
                <a:lnTo>
                  <a:pt x="682110" y="682110"/>
                </a:lnTo>
                <a:lnTo>
                  <a:pt x="0" y="682110"/>
                </a:lnTo>
                <a:close/>
              </a:path>
            </a:pathLst>
          </a:custGeom>
          <a:solidFill>
            <a:srgbClr val="039674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651" y="2425371"/>
            <a:ext cx="592397" cy="391468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95" y="2425371"/>
            <a:ext cx="592397" cy="391468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 rot="2700000">
            <a:off x="7594570" y="1313416"/>
            <a:ext cx="682110" cy="682110"/>
          </a:xfrm>
          <a:custGeom>
            <a:avLst/>
            <a:gdLst/>
            <a:ahLst/>
            <a:cxnLst/>
            <a:rect l="l" t="t" r="r" b="b"/>
            <a:pathLst>
              <a:path w="682110" h="682110">
                <a:moveTo>
                  <a:pt x="0" y="0"/>
                </a:moveTo>
                <a:moveTo>
                  <a:pt x="0" y="0"/>
                </a:moveTo>
                <a:lnTo>
                  <a:pt x="682110" y="0"/>
                </a:lnTo>
                <a:lnTo>
                  <a:pt x="682110" y="682110"/>
                </a:lnTo>
                <a:lnTo>
                  <a:pt x="0" y="682110"/>
                </a:lnTo>
                <a:close/>
              </a:path>
            </a:pathLst>
          </a:custGeom>
          <a:solidFill>
            <a:srgbClr val="039674"/>
          </a:solidFill>
          <a:ln/>
        </p:spPr>
      </p:sp>
      <p:sp>
        <p:nvSpPr>
          <p:cNvPr id="9" name="Shape 5"/>
          <p:cNvSpPr/>
          <p:nvPr/>
        </p:nvSpPr>
        <p:spPr>
          <a:xfrm>
            <a:off x="7030835" y="4677814"/>
            <a:ext cx="1809580" cy="0"/>
          </a:xfrm>
          <a:custGeom>
            <a:avLst/>
            <a:gdLst/>
            <a:ahLst/>
            <a:cxnLst/>
            <a:rect l="l" t="t" r="r" b="b"/>
            <a:pathLst>
              <a:path w="1809580">
                <a:moveTo>
                  <a:pt x="0" y="0"/>
                </a:moveTo>
                <a:moveTo>
                  <a:pt x="0" y="0"/>
                </a:moveTo>
                <a:lnTo>
                  <a:pt x="1809580" y="0"/>
                </a:lnTo>
              </a:path>
            </a:pathLst>
          </a:custGeom>
          <a:noFill/>
          <a:ln w="57150">
            <a:solidFill>
              <a:srgbClr val="039674">
                <a:alpha val="14902"/>
              </a:srgbClr>
            </a:solidFill>
            <a:prstDash val="solid"/>
            <a:headEnd type="none"/>
            <a:tailEnd type="none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426" y="2425371"/>
            <a:ext cx="592397" cy="391468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4972060" y="4677814"/>
            <a:ext cx="1809580" cy="0"/>
          </a:xfrm>
          <a:custGeom>
            <a:avLst/>
            <a:gdLst/>
            <a:ahLst/>
            <a:cxnLst/>
            <a:rect l="l" t="t" r="r" b="b"/>
            <a:pathLst>
              <a:path w="1809580">
                <a:moveTo>
                  <a:pt x="0" y="0"/>
                </a:moveTo>
                <a:moveTo>
                  <a:pt x="0" y="0"/>
                </a:moveTo>
                <a:lnTo>
                  <a:pt x="1809580" y="0"/>
                </a:lnTo>
              </a:path>
            </a:pathLst>
          </a:custGeom>
          <a:noFill/>
          <a:ln w="57150">
            <a:solidFill>
              <a:srgbClr val="039674">
                <a:alpha val="16863"/>
              </a:srgbClr>
            </a:solidFill>
            <a:prstDash val="solid"/>
            <a:headEnd type="none"/>
            <a:tailEnd type="none"/>
          </a:ln>
        </p:spPr>
      </p:sp>
      <p:sp>
        <p:nvSpPr>
          <p:cNvPr id="12" name="Shape 7"/>
          <p:cNvSpPr/>
          <p:nvPr/>
        </p:nvSpPr>
        <p:spPr>
          <a:xfrm>
            <a:off x="2926504" y="4677814"/>
            <a:ext cx="1809580" cy="0"/>
          </a:xfrm>
          <a:custGeom>
            <a:avLst/>
            <a:gdLst/>
            <a:ahLst/>
            <a:cxnLst/>
            <a:rect l="l" t="t" r="r" b="b"/>
            <a:pathLst>
              <a:path w="1809580">
                <a:moveTo>
                  <a:pt x="0" y="0"/>
                </a:moveTo>
                <a:moveTo>
                  <a:pt x="0" y="0"/>
                </a:moveTo>
                <a:lnTo>
                  <a:pt x="1809580" y="0"/>
                </a:lnTo>
              </a:path>
            </a:pathLst>
          </a:custGeom>
          <a:noFill/>
          <a:ln w="57150">
            <a:solidFill>
              <a:srgbClr val="039674">
                <a:alpha val="16078"/>
              </a:srgbClr>
            </a:solidFill>
            <a:prstDash val="solid"/>
            <a:headEnd type="none"/>
            <a:tailEnd type="none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172" y="1480144"/>
            <a:ext cx="1077978" cy="1077978"/>
          </a:xfrm>
          <a:prstGeom prst="rect">
            <a:avLst/>
          </a:prstGeom>
        </p:spPr>
      </p:pic>
      <p:sp>
        <p:nvSpPr>
          <p:cNvPr id="14" name="Shape 8"/>
          <p:cNvSpPr/>
          <p:nvPr/>
        </p:nvSpPr>
        <p:spPr>
          <a:xfrm>
            <a:off x="1277354" y="3192468"/>
            <a:ext cx="439615" cy="0"/>
          </a:xfrm>
          <a:custGeom>
            <a:avLst/>
            <a:gdLst/>
            <a:ahLst/>
            <a:cxnLst/>
            <a:rect l="l" t="t" r="r" b="b"/>
            <a:pathLst>
              <a:path w="439615">
                <a:moveTo>
                  <a:pt x="0" y="0"/>
                </a:moveTo>
                <a:moveTo>
                  <a:pt x="0" y="0"/>
                </a:moveTo>
                <a:lnTo>
                  <a:pt x="439615" y="0"/>
                </a:lnTo>
              </a:path>
            </a:pathLst>
          </a:custGeom>
          <a:noFill/>
          <a:ln w="38100">
            <a:solidFill>
              <a:srgbClr val="039674"/>
            </a:solidFill>
            <a:prstDash val="solid"/>
            <a:headEnd type="none"/>
            <a:tailEnd type="none"/>
          </a:ln>
        </p:spPr>
      </p:sp>
      <p:pic>
        <p:nvPicPr>
          <p:cNvPr id="1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8" y="1621692"/>
            <a:ext cx="762000" cy="76595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399010" y="2701141"/>
            <a:ext cx="2196302" cy="35406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Styles.css et Tailwind</a:t>
            </a:r>
            <a:endParaRPr lang="en-US" sz="1440" dirty="0"/>
          </a:p>
        </p:txBody>
      </p:sp>
      <p:pic>
        <p:nvPicPr>
          <p:cNvPr id="17" name="Image 5" descr="https://oceandoc-ai.obs.ap-southeast-3.myhuaweicloud.com:443/image_1764230700584_5zdrND.jp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33330" y="1191721"/>
            <a:ext cx="1195928" cy="119592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98933" y="3321081"/>
            <a:ext cx="2196457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Gèrent l'apparence visuelle, Tailwind dans HTML, styles.css pour animations complexes.</a:t>
            </a:r>
            <a:endParaRPr lang="en-US" sz="1440" dirty="0"/>
          </a:p>
        </p:txBody>
      </p:sp>
      <p:sp>
        <p:nvSpPr>
          <p:cNvPr id="19" name="Text 11"/>
          <p:cNvSpPr/>
          <p:nvPr/>
        </p:nvSpPr>
        <p:spPr>
          <a:xfrm>
            <a:off x="2850706" y="2959691"/>
            <a:ext cx="1961175" cy="35406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Glassmorphism avancé</a:t>
            </a:r>
            <a:endParaRPr lang="en-US" sz="1440" dirty="0"/>
          </a:p>
        </p:txBody>
      </p:sp>
      <p:pic>
        <p:nvPicPr>
          <p:cNvPr id="20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86" y="1481111"/>
            <a:ext cx="1195928" cy="747455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2886420" y="3311086"/>
            <a:ext cx="1889748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Effet de verre avec fond transparent, flou et bordure animée colorée.</a:t>
            </a:r>
            <a:endParaRPr lang="en-US" sz="1440" dirty="0"/>
          </a:p>
        </p:txBody>
      </p:sp>
      <p:sp>
        <p:nvSpPr>
          <p:cNvPr id="22" name="Text 13"/>
          <p:cNvSpPr/>
          <p:nvPr/>
        </p:nvSpPr>
        <p:spPr>
          <a:xfrm>
            <a:off x="4931817" y="2959786"/>
            <a:ext cx="1890065" cy="35387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Animations statiques</a:t>
            </a:r>
            <a:endParaRPr lang="en-US" sz="1440" dirty="0"/>
          </a:p>
        </p:txBody>
      </p:sp>
      <p:pic>
        <p:nvPicPr>
          <p:cNvPr id="23" name="Image 7" descr="https://oceandoc-ai.obs.ap-southeast-3.myhuaweicloud.com:443/image_1764230707399_LUfagj.jp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337661" y="1249072"/>
            <a:ext cx="1195928" cy="1195928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4931817" y="3311086"/>
            <a:ext cx="1890065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Effets visuels comme floating pour mouvement vertical et reveal pour apparition progressive.</a:t>
            </a:r>
            <a:endParaRPr lang="en-US" sz="1440" dirty="0"/>
          </a:p>
        </p:txBody>
      </p:sp>
      <p:sp>
        <p:nvSpPr>
          <p:cNvPr id="25" name="Text 15"/>
          <p:cNvSpPr/>
          <p:nvPr/>
        </p:nvSpPr>
        <p:spPr>
          <a:xfrm>
            <a:off x="6990592" y="2959786"/>
            <a:ext cx="1890065" cy="35387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3967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Transitions fluides</a:t>
            </a:r>
            <a:endParaRPr lang="en-US" sz="1440" dirty="0"/>
          </a:p>
        </p:txBody>
      </p:sp>
      <p:sp>
        <p:nvSpPr>
          <p:cNvPr id="26" name="Text 16"/>
          <p:cNvSpPr/>
          <p:nvPr/>
        </p:nvSpPr>
        <p:spPr>
          <a:xfrm>
            <a:off x="6990592" y="3311086"/>
            <a:ext cx="1890065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Changements progressifs avec transition pour barres de compétences et modal.</a:t>
            </a:r>
            <a:endParaRPr lang="en-US" sz="14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205" y="131493"/>
            <a:ext cx="8711123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JavaScript pour dynamique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6781700" y="575379"/>
            <a:ext cx="2055391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5760" b="1" i="1" dirty="0">
                <a:solidFill>
                  <a:srgbClr val="2EC9A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4623206" y="1378915"/>
            <a:ext cx="4222699" cy="1366114"/>
          </a:xfrm>
          <a:custGeom>
            <a:avLst/>
            <a:gdLst/>
            <a:ahLst/>
            <a:cxnLst/>
            <a:rect l="l" t="t" r="r" b="b"/>
            <a:pathLst>
              <a:path w="4222699" h="1366114">
                <a:moveTo>
                  <a:pt x="153354" y="0"/>
                </a:moveTo>
                <a:moveTo>
                  <a:pt x="153354" y="0"/>
                </a:moveTo>
                <a:lnTo>
                  <a:pt x="4069345" y="0"/>
                </a:lnTo>
                <a:quadBezTo>
                  <a:pt x="4222699" y="0"/>
                  <a:pt x="4222699" y="153354"/>
                </a:quadBezTo>
                <a:lnTo>
                  <a:pt x="4222699" y="1212759"/>
                </a:lnTo>
                <a:quadBezTo>
                  <a:pt x="4222699" y="1366114"/>
                  <a:pt x="4069345" y="1366114"/>
                </a:quadBezTo>
                <a:lnTo>
                  <a:pt x="153354" y="1366114"/>
                </a:lnTo>
                <a:quadBezTo>
                  <a:pt x="0" y="1366114"/>
                  <a:pt x="0" y="1212759"/>
                </a:quadBezTo>
                <a:lnTo>
                  <a:pt x="0" y="153354"/>
                </a:lnTo>
                <a:quadBezTo>
                  <a:pt x="0" y="0"/>
                  <a:pt x="153354" y="0"/>
                </a:quadBezTo>
                <a:close/>
              </a:path>
            </a:pathLst>
          </a:custGeom>
          <a:solidFill>
            <a:srgbClr val="2EC9A5"/>
          </a:solidFill>
          <a:ln/>
        </p:spPr>
      </p:sp>
      <p:sp>
        <p:nvSpPr>
          <p:cNvPr id="5" name="Text 3"/>
          <p:cNvSpPr/>
          <p:nvPr/>
        </p:nvSpPr>
        <p:spPr>
          <a:xfrm>
            <a:off x="2474124" y="2540659"/>
            <a:ext cx="2055391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5760" b="1" i="1" dirty="0">
                <a:solidFill>
                  <a:srgbClr val="2EC9A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440" dirty="0"/>
          </a:p>
        </p:txBody>
      </p:sp>
      <p:sp>
        <p:nvSpPr>
          <p:cNvPr id="6" name="Shape 4"/>
          <p:cNvSpPr/>
          <p:nvPr/>
        </p:nvSpPr>
        <p:spPr>
          <a:xfrm>
            <a:off x="298094" y="3318358"/>
            <a:ext cx="4222699" cy="1366114"/>
          </a:xfrm>
          <a:custGeom>
            <a:avLst/>
            <a:gdLst/>
            <a:ahLst/>
            <a:cxnLst/>
            <a:rect l="l" t="t" r="r" b="b"/>
            <a:pathLst>
              <a:path w="4222699" h="1366114">
                <a:moveTo>
                  <a:pt x="143131" y="0"/>
                </a:moveTo>
                <a:moveTo>
                  <a:pt x="143131" y="0"/>
                </a:moveTo>
                <a:lnTo>
                  <a:pt x="4079569" y="0"/>
                </a:lnTo>
                <a:quadBezTo>
                  <a:pt x="4222699" y="0"/>
                  <a:pt x="4222699" y="143131"/>
                </a:quadBezTo>
                <a:lnTo>
                  <a:pt x="4222699" y="1222983"/>
                </a:lnTo>
                <a:quadBezTo>
                  <a:pt x="4222699" y="1366114"/>
                  <a:pt x="4079569" y="1366114"/>
                </a:quadBezTo>
                <a:lnTo>
                  <a:pt x="143131" y="1366114"/>
                </a:lnTo>
                <a:quadBezTo>
                  <a:pt x="0" y="1366114"/>
                  <a:pt x="0" y="1222983"/>
                </a:quadBezTo>
                <a:lnTo>
                  <a:pt x="0" y="143131"/>
                </a:lnTo>
                <a:quadBezTo>
                  <a:pt x="0" y="0"/>
                  <a:pt x="143131" y="0"/>
                </a:quadBezTo>
                <a:close/>
              </a:path>
            </a:pathLst>
          </a:custGeom>
          <a:solidFill>
            <a:srgbClr val="2EC9A5"/>
          </a:solidFill>
          <a:ln/>
        </p:spPr>
      </p:sp>
      <p:sp>
        <p:nvSpPr>
          <p:cNvPr id="7" name="Text 5"/>
          <p:cNvSpPr/>
          <p:nvPr/>
        </p:nvSpPr>
        <p:spPr>
          <a:xfrm>
            <a:off x="2474124" y="575379"/>
            <a:ext cx="2055391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5760" b="1" i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440" dirty="0"/>
          </a:p>
        </p:txBody>
      </p:sp>
      <p:sp>
        <p:nvSpPr>
          <p:cNvPr id="8" name="Shape 6"/>
          <p:cNvSpPr/>
          <p:nvPr/>
        </p:nvSpPr>
        <p:spPr>
          <a:xfrm>
            <a:off x="298094" y="1378915"/>
            <a:ext cx="4222699" cy="1366114"/>
          </a:xfrm>
          <a:custGeom>
            <a:avLst/>
            <a:gdLst/>
            <a:ahLst/>
            <a:cxnLst/>
            <a:rect l="l" t="t" r="r" b="b"/>
            <a:pathLst>
              <a:path w="4222699" h="1366114">
                <a:moveTo>
                  <a:pt x="132907" y="0"/>
                </a:moveTo>
                <a:moveTo>
                  <a:pt x="132907" y="0"/>
                </a:moveTo>
                <a:lnTo>
                  <a:pt x="4089792" y="0"/>
                </a:lnTo>
                <a:quadBezTo>
                  <a:pt x="4222699" y="0"/>
                  <a:pt x="4222699" y="132907"/>
                </a:quadBezTo>
                <a:lnTo>
                  <a:pt x="4222699" y="1233207"/>
                </a:lnTo>
                <a:quadBezTo>
                  <a:pt x="4222699" y="1366114"/>
                  <a:pt x="4089792" y="1366114"/>
                </a:quadBezTo>
                <a:lnTo>
                  <a:pt x="132907" y="1366114"/>
                </a:lnTo>
                <a:quadBezTo>
                  <a:pt x="0" y="1366114"/>
                  <a:pt x="0" y="1233207"/>
                </a:quadBezTo>
                <a:lnTo>
                  <a:pt x="0" y="132907"/>
                </a:lnTo>
                <a:quadBezTo>
                  <a:pt x="0" y="0"/>
                  <a:pt x="132907" y="0"/>
                </a:quadBezTo>
                <a:close/>
              </a:path>
            </a:pathLst>
          </a:custGeom>
          <a:solidFill>
            <a:srgbClr val="039674"/>
          </a:solidFill>
          <a:ln/>
        </p:spPr>
      </p:sp>
      <p:sp>
        <p:nvSpPr>
          <p:cNvPr id="9" name="Text 7"/>
          <p:cNvSpPr/>
          <p:nvPr/>
        </p:nvSpPr>
        <p:spPr>
          <a:xfrm>
            <a:off x="6781700" y="2540659"/>
            <a:ext cx="2055391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5760" b="1" i="1" dirty="0">
                <a:solidFill>
                  <a:srgbClr val="03967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440" dirty="0"/>
          </a:p>
        </p:txBody>
      </p:sp>
      <p:sp>
        <p:nvSpPr>
          <p:cNvPr id="10" name="Shape 8"/>
          <p:cNvSpPr/>
          <p:nvPr/>
        </p:nvSpPr>
        <p:spPr>
          <a:xfrm>
            <a:off x="4623138" y="3318358"/>
            <a:ext cx="4222699" cy="1366114"/>
          </a:xfrm>
          <a:custGeom>
            <a:avLst/>
            <a:gdLst/>
            <a:ahLst/>
            <a:cxnLst/>
            <a:rect l="l" t="t" r="r" b="b"/>
            <a:pathLst>
              <a:path w="4222699" h="1366114">
                <a:moveTo>
                  <a:pt x="143131" y="0"/>
                </a:moveTo>
                <a:moveTo>
                  <a:pt x="143131" y="0"/>
                </a:moveTo>
                <a:lnTo>
                  <a:pt x="4079569" y="0"/>
                </a:lnTo>
                <a:quadBezTo>
                  <a:pt x="4222699" y="0"/>
                  <a:pt x="4222699" y="143131"/>
                </a:quadBezTo>
                <a:lnTo>
                  <a:pt x="4222699" y="1222983"/>
                </a:lnTo>
                <a:quadBezTo>
                  <a:pt x="4222699" y="1366114"/>
                  <a:pt x="4079569" y="1366114"/>
                </a:quadBezTo>
                <a:lnTo>
                  <a:pt x="143131" y="1366114"/>
                </a:lnTo>
                <a:quadBezTo>
                  <a:pt x="0" y="1366114"/>
                  <a:pt x="0" y="1222983"/>
                </a:quadBezTo>
                <a:lnTo>
                  <a:pt x="0" y="143131"/>
                </a:lnTo>
                <a:quadBezTo>
                  <a:pt x="0" y="0"/>
                  <a:pt x="143131" y="0"/>
                </a:quadBezTo>
                <a:close/>
              </a:path>
            </a:pathLst>
          </a:custGeom>
          <a:solidFill>
            <a:srgbClr val="039674"/>
          </a:solidFill>
          <a:ln/>
        </p:spPr>
      </p:sp>
      <p:sp>
        <p:nvSpPr>
          <p:cNvPr id="11" name="Text 9"/>
          <p:cNvSpPr/>
          <p:nvPr/>
        </p:nvSpPr>
        <p:spPr>
          <a:xfrm>
            <a:off x="447900" y="1474157"/>
            <a:ext cx="391246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Animations au défilement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447900" y="1922069"/>
            <a:ext cx="3912718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Révélation progressive des éléments, barres de compétences animées et effets parallaxe lors du scroll.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4738421" y="1474157"/>
            <a:ext cx="3912718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Effets visuels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4738421" y="1922069"/>
            <a:ext cx="3912718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Canvas avec particules animées et curseur personnalisé pour une expérience interactive enrichie.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447900" y="3409798"/>
            <a:ext cx="3912718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Interactions utilisateur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447900" y="3862426"/>
            <a:ext cx="3912718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Gestion du menu mobile, formulaire de contact et effet 3D sur les cartes.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4738244" y="3409798"/>
            <a:ext cx="3912718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Fonctions principales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4738244" y="3862426"/>
            <a:ext cx="3912718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checkReveal(), animateSkillBars(), parallax(), initTiltCards() et updateCursor() pour contrôler les animations.</a:t>
            </a:r>
            <a:endParaRPr lang="en-US" sz="14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46126" y="2590995"/>
            <a:ext cx="4651748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Sections et Fonctionnalités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276144" y="1180104"/>
            <a:ext cx="2591713" cy="16093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74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02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4367528" y="3414756"/>
            <a:ext cx="408945" cy="0"/>
          </a:xfrm>
          <a:custGeom>
            <a:avLst/>
            <a:gdLst/>
            <a:ahLst/>
            <a:cxnLst/>
            <a:rect l="l" t="t" r="r" b="b"/>
            <a:pathLst>
              <a:path w="408945">
                <a:moveTo>
                  <a:pt x="0" y="0"/>
                </a:moveTo>
                <a:moveTo>
                  <a:pt x="0" y="0"/>
                </a:moveTo>
                <a:lnTo>
                  <a:pt x="408945" y="0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205" y="131493"/>
            <a:ext cx="8711123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00070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Accueil avec effets visuels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86" y="973100"/>
            <a:ext cx="4209837" cy="170108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877" y="973100"/>
            <a:ext cx="4209837" cy="170108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286" y="2853664"/>
            <a:ext cx="4209898" cy="170078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425" y="2853664"/>
            <a:ext cx="4209898" cy="1700784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3787325" y="1969030"/>
            <a:ext cx="1569350" cy="1569350"/>
          </a:xfrm>
          <a:custGeom>
            <a:avLst/>
            <a:gdLst/>
            <a:ahLst/>
            <a:cxnLst/>
            <a:rect l="l" t="t" r="r" b="b"/>
            <a:pathLst>
              <a:path w="1569350" h="1569350">
                <a:moveTo>
                  <a:pt x="784675" y="0"/>
                </a:moveTo>
                <a:moveTo>
                  <a:pt x="784675" y="0"/>
                </a:moveTo>
                <a:cubicBezTo>
                  <a:pt x="1217749" y="0"/>
                  <a:pt x="1569350" y="351601"/>
                  <a:pt x="1569350" y="784675"/>
                </a:cubicBezTo>
                <a:cubicBezTo>
                  <a:pt x="1569350" y="1217749"/>
                  <a:pt x="1217749" y="1569350"/>
                  <a:pt x="784675" y="1569350"/>
                </a:cubicBezTo>
                <a:cubicBezTo>
                  <a:pt x="351601" y="1569350"/>
                  <a:pt x="0" y="1217749"/>
                  <a:pt x="0" y="784675"/>
                </a:cubicBezTo>
                <a:cubicBezTo>
                  <a:pt x="0" y="351601"/>
                  <a:pt x="351601" y="0"/>
                  <a:pt x="784675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39674"/>
            </a:solidFill>
            <a:prstDash val="solid"/>
          </a:ln>
        </p:spPr>
      </p:sp>
      <p:sp>
        <p:nvSpPr>
          <p:cNvPr id="8" name="Text 2"/>
          <p:cNvSpPr/>
          <p:nvPr/>
        </p:nvSpPr>
        <p:spPr>
          <a:xfrm>
            <a:off x="366908" y="1083974"/>
            <a:ext cx="4002593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Structure HTML</a:t>
            </a:r>
            <a:endParaRPr lang="en-US" sz="1440" dirty="0"/>
          </a:p>
        </p:txBody>
      </p:sp>
      <p:sp>
        <p:nvSpPr>
          <p:cNvPr id="9" name="Text 3"/>
          <p:cNvSpPr/>
          <p:nvPr/>
        </p:nvSpPr>
        <p:spPr>
          <a:xfrm>
            <a:off x="386728" y="1589172"/>
            <a:ext cx="3400597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Utilise id="accueil" pour navigation, contient titre h1 et éléments avec classes floating et parallax-element.</a:t>
            </a:r>
            <a:endParaRPr lang="en-US" sz="1440" dirty="0"/>
          </a:p>
        </p:txBody>
      </p:sp>
      <p:sp>
        <p:nvSpPr>
          <p:cNvPr id="10" name="Text 4"/>
          <p:cNvSpPr/>
          <p:nvPr/>
        </p:nvSpPr>
        <p:spPr>
          <a:xfrm>
            <a:off x="4670877" y="1083974"/>
            <a:ext cx="4050449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Animations CSS</a:t>
            </a:r>
            <a:endParaRPr lang="en-US" sz="1440" dirty="0"/>
          </a:p>
        </p:txBody>
      </p:sp>
      <p:sp>
        <p:nvSpPr>
          <p:cNvPr id="11" name="Text 5"/>
          <p:cNvSpPr/>
          <p:nvPr/>
        </p:nvSpPr>
        <p:spPr>
          <a:xfrm>
            <a:off x="5239344" y="1589172"/>
            <a:ext cx="3481982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Image avec border-2, effet translate et animation @keyframes float pour mouvement vertical répétitif.</a:t>
            </a:r>
            <a:endParaRPr lang="en-US" sz="1440" dirty="0"/>
          </a:p>
        </p:txBody>
      </p:sp>
      <p:sp>
        <p:nvSpPr>
          <p:cNvPr id="12" name="Text 6"/>
          <p:cNvSpPr/>
          <p:nvPr/>
        </p:nvSpPr>
        <p:spPr>
          <a:xfrm>
            <a:off x="366908" y="2954248"/>
            <a:ext cx="3400597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Effet parallaxe</a:t>
            </a:r>
            <a:endParaRPr lang="en-US" sz="1440" dirty="0"/>
          </a:p>
        </p:txBody>
      </p:sp>
      <p:sp>
        <p:nvSpPr>
          <p:cNvPr id="13" name="Text 7"/>
          <p:cNvSpPr/>
          <p:nvPr/>
        </p:nvSpPr>
        <p:spPr>
          <a:xfrm>
            <a:off x="386728" y="3414018"/>
            <a:ext cx="3400597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Fonction parallax() applique translateY basé sur window.scrollY et data-speed pour mouvement différencié.</a:t>
            </a:r>
            <a:endParaRPr lang="en-US" sz="1440" dirty="0"/>
          </a:p>
        </p:txBody>
      </p:sp>
      <p:sp>
        <p:nvSpPr>
          <p:cNvPr id="14" name="Text 8"/>
          <p:cNvSpPr/>
          <p:nvPr/>
        </p:nvSpPr>
        <p:spPr>
          <a:xfrm>
            <a:off x="5356675" y="2954248"/>
            <a:ext cx="3364651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Animation révélation</a:t>
            </a:r>
            <a:endParaRPr lang="en-US" sz="1440" dirty="0"/>
          </a:p>
        </p:txBody>
      </p:sp>
      <p:sp>
        <p:nvSpPr>
          <p:cNvPr id="15" name="Text 9"/>
          <p:cNvSpPr/>
          <p:nvPr/>
        </p:nvSpPr>
        <p:spPr>
          <a:xfrm>
            <a:off x="5477745" y="3414018"/>
            <a:ext cx="3243581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checkReveal() ajoute classe visible aux éléments .reveal, créant transition d'opacité et mouvement bas vers haut.</a:t>
            </a:r>
            <a:endParaRPr lang="en-US" sz="144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4658" y="2386364"/>
            <a:ext cx="734683" cy="7346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1035</Words>
  <Application>Microsoft Office PowerPoint</Application>
  <PresentationFormat>Affichage à l'écran (16:9)</PresentationFormat>
  <Paragraphs>173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Noto Sans</vt:lpstr>
      <vt:lpstr>Noto Sans SC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Compte Microsoft</cp:lastModifiedBy>
  <cp:revision>4</cp:revision>
  <dcterms:created xsi:type="dcterms:W3CDTF">2025-11-27T08:09:04Z</dcterms:created>
  <dcterms:modified xsi:type="dcterms:W3CDTF">2025-11-29T19:25:58Z</dcterms:modified>
</cp:coreProperties>
</file>